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78" r:id="rId5"/>
    <p:sldId id="280" r:id="rId6"/>
    <p:sldId id="279" r:id="rId7"/>
    <p:sldId id="282" r:id="rId8"/>
    <p:sldId id="289" r:id="rId9"/>
    <p:sldId id="284" r:id="rId10"/>
    <p:sldId id="285" r:id="rId11"/>
    <p:sldId id="286"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ADE970-F2CE-4A6F-B4F0-249D644B370A}" v="1042" dt="2024-05-20T04:51:21.855"/>
    <p1510:client id="{FB57D850-FFC7-482A-9441-0628CAEAF5A4}" v="5" dt="2024-05-20T05:36:23.887"/>
    <p1510:client id="{FEA130DF-01C2-4180-94D0-A4B1C29CD39C}" v="1" dt="2024-05-20T05:46:10.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03" autoAdjust="0"/>
    <p:restoredTop sz="94619" autoAdjust="0"/>
  </p:normalViewPr>
  <p:slideViewPr>
    <p:cSldViewPr snapToGrid="0">
      <p:cViewPr varScale="1">
        <p:scale>
          <a:sx n="97" d="100"/>
          <a:sy n="97" d="100"/>
        </p:scale>
        <p:origin x="10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yrca Feliciano" userId="dea545af31064db6" providerId="LiveId" clId="{FEA130DF-01C2-4180-94D0-A4B1C29CD39C}"/>
    <pc:docChg chg="custSel modSld">
      <pc:chgData name="Emyrca Feliciano" userId="dea545af31064db6" providerId="LiveId" clId="{FEA130DF-01C2-4180-94D0-A4B1C29CD39C}" dt="2024-05-20T05:46:14.552" v="2" actId="1076"/>
      <pc:docMkLst>
        <pc:docMk/>
      </pc:docMkLst>
      <pc:sldChg chg="addSp delSp modSp mod delAnim modAnim">
        <pc:chgData name="Emyrca Feliciano" userId="dea545af31064db6" providerId="LiveId" clId="{FEA130DF-01C2-4180-94D0-A4B1C29CD39C}" dt="2024-05-20T05:46:14.552" v="2" actId="1076"/>
        <pc:sldMkLst>
          <pc:docMk/>
          <pc:sldMk cId="1630165033" sldId="289"/>
        </pc:sldMkLst>
        <pc:picChg chg="add mod">
          <ac:chgData name="Emyrca Feliciano" userId="dea545af31064db6" providerId="LiveId" clId="{FEA130DF-01C2-4180-94D0-A4B1C29CD39C}" dt="2024-05-20T05:46:14.552" v="2" actId="1076"/>
          <ac:picMkLst>
            <pc:docMk/>
            <pc:sldMk cId="1630165033" sldId="289"/>
            <ac:picMk id="2" creationId="{3B06506F-8A09-8485-3CB1-2857EB1C015E}"/>
          </ac:picMkLst>
        </pc:picChg>
        <pc:picChg chg="del">
          <ac:chgData name="Emyrca Feliciano" userId="dea545af31064db6" providerId="LiveId" clId="{FEA130DF-01C2-4180-94D0-A4B1C29CD39C}" dt="2024-05-20T05:44:25.980" v="0" actId="478"/>
          <ac:picMkLst>
            <pc:docMk/>
            <pc:sldMk cId="1630165033" sldId="289"/>
            <ac:picMk id="5" creationId="{F734755A-22D7-4E3D-A83C-8FF3FBD51F1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1BE475-ED77-4145-A42F-5CDECC604D2F}"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B1DA4482-00A0-41C2-8874-0645FB6DCA3B}">
      <dgm:prSet/>
      <dgm:spPr/>
      <dgm:t>
        <a:bodyPr/>
        <a:lstStyle/>
        <a:p>
          <a:r>
            <a:rPr lang="en-US" dirty="0">
              <a:latin typeface="Impact" panose="020B0806030902050204" pitchFamily="34" charset="0"/>
            </a:rPr>
            <a:t>Technical Background</a:t>
          </a:r>
        </a:p>
      </dgm:t>
    </dgm:pt>
    <dgm:pt modelId="{EB537034-A903-4B91-B56E-1E8F1FBB88A9}" type="parTrans" cxnId="{07402885-01E5-4B1A-AB2E-D37612B906D6}">
      <dgm:prSet/>
      <dgm:spPr/>
      <dgm:t>
        <a:bodyPr/>
        <a:lstStyle/>
        <a:p>
          <a:endParaRPr lang="en-US"/>
        </a:p>
      </dgm:t>
    </dgm:pt>
    <dgm:pt modelId="{00533B2C-0A4D-41DB-A3CF-FD996500786F}" type="sibTrans" cxnId="{07402885-01E5-4B1A-AB2E-D37612B906D6}">
      <dgm:prSet/>
      <dgm:spPr/>
      <dgm:t>
        <a:bodyPr/>
        <a:lstStyle/>
        <a:p>
          <a:endParaRPr lang="en-US"/>
        </a:p>
      </dgm:t>
    </dgm:pt>
    <dgm:pt modelId="{B4349AF2-BF96-4191-95FF-A8AD64F6848A}">
      <dgm:prSet/>
      <dgm:spPr/>
      <dgm:t>
        <a:bodyPr/>
        <a:lstStyle/>
        <a:p>
          <a:r>
            <a:rPr lang="en-US" dirty="0">
              <a:latin typeface="Impact" panose="020B0806030902050204" pitchFamily="34" charset="0"/>
            </a:rPr>
            <a:t>Preview</a:t>
          </a:r>
        </a:p>
      </dgm:t>
    </dgm:pt>
    <dgm:pt modelId="{673F81C3-09ED-404B-8CA1-8A35BB7A748C}" type="parTrans" cxnId="{974C6590-B28D-492E-9096-87AB59537C74}">
      <dgm:prSet/>
      <dgm:spPr/>
      <dgm:t>
        <a:bodyPr/>
        <a:lstStyle/>
        <a:p>
          <a:endParaRPr lang="en-US"/>
        </a:p>
      </dgm:t>
    </dgm:pt>
    <dgm:pt modelId="{8518AB5C-CBAB-4862-A608-501D580CDC33}" type="sibTrans" cxnId="{974C6590-B28D-492E-9096-87AB59537C74}">
      <dgm:prSet/>
      <dgm:spPr/>
      <dgm:t>
        <a:bodyPr/>
        <a:lstStyle/>
        <a:p>
          <a:endParaRPr lang="en-US"/>
        </a:p>
      </dgm:t>
    </dgm:pt>
    <dgm:pt modelId="{F9C825A8-7846-44C4-BA87-5F719728474F}">
      <dgm:prSet/>
      <dgm:spPr/>
      <dgm:t>
        <a:bodyPr/>
        <a:lstStyle/>
        <a:p>
          <a:pPr>
            <a:lnSpc>
              <a:spcPct val="100000"/>
            </a:lnSpc>
          </a:pPr>
          <a:r>
            <a:rPr lang="en-US" dirty="0">
              <a:latin typeface="Impact" panose="020B0806030902050204" pitchFamily="34" charset="0"/>
            </a:rPr>
            <a:t>Video</a:t>
          </a:r>
          <a:r>
            <a:rPr lang="en-US" dirty="0"/>
            <a:t> </a:t>
          </a:r>
          <a:r>
            <a:rPr lang="en-US" dirty="0">
              <a:latin typeface="Impact" panose="020B0806030902050204" pitchFamily="34" charset="0"/>
            </a:rPr>
            <a:t>Presentation</a:t>
          </a:r>
        </a:p>
      </dgm:t>
    </dgm:pt>
    <dgm:pt modelId="{1EA8C19C-814F-4CA4-853D-081CB997F0D3}" type="parTrans" cxnId="{4E2252F8-F2D5-4F3C-83AB-D6A6840C330A}">
      <dgm:prSet/>
      <dgm:spPr/>
      <dgm:t>
        <a:bodyPr/>
        <a:lstStyle/>
        <a:p>
          <a:endParaRPr lang="en-US"/>
        </a:p>
      </dgm:t>
    </dgm:pt>
    <dgm:pt modelId="{5344421E-6FD8-40B4-8E4B-0387B67EEEEC}" type="sibTrans" cxnId="{4E2252F8-F2D5-4F3C-83AB-D6A6840C330A}">
      <dgm:prSet/>
      <dgm:spPr/>
      <dgm:t>
        <a:bodyPr/>
        <a:lstStyle/>
        <a:p>
          <a:endParaRPr lang="en-US"/>
        </a:p>
      </dgm:t>
    </dgm:pt>
    <dgm:pt modelId="{7647CD08-76CF-42A7-A4E8-5BFBAE8B1B73}">
      <dgm:prSet/>
      <dgm:spPr/>
      <dgm:t>
        <a:bodyPr/>
        <a:lstStyle/>
        <a:p>
          <a:pPr>
            <a:lnSpc>
              <a:spcPct val="100000"/>
            </a:lnSpc>
          </a:pPr>
          <a:r>
            <a:rPr lang="en-US" dirty="0">
              <a:latin typeface="Impact" panose="020B0806030902050204" pitchFamily="34" charset="0"/>
            </a:rPr>
            <a:t>Recap</a:t>
          </a:r>
          <a:r>
            <a:rPr lang="en-US" dirty="0"/>
            <a:t> </a:t>
          </a:r>
        </a:p>
      </dgm:t>
    </dgm:pt>
    <dgm:pt modelId="{11C66C0A-252D-44FE-8775-227403519A0F}" type="parTrans" cxnId="{A799A236-FFDE-498A-BA60-9CC58EDB02EC}">
      <dgm:prSet/>
      <dgm:spPr/>
      <dgm:t>
        <a:bodyPr/>
        <a:lstStyle/>
        <a:p>
          <a:endParaRPr lang="en-US"/>
        </a:p>
      </dgm:t>
    </dgm:pt>
    <dgm:pt modelId="{132E2078-F1F7-43F6-9AEF-5687F6805F1D}" type="sibTrans" cxnId="{A799A236-FFDE-498A-BA60-9CC58EDB02EC}">
      <dgm:prSet/>
      <dgm:spPr/>
      <dgm:t>
        <a:bodyPr/>
        <a:lstStyle/>
        <a:p>
          <a:endParaRPr lang="en-US"/>
        </a:p>
      </dgm:t>
    </dgm:pt>
    <dgm:pt modelId="{14C00E94-EE87-4926-BB4D-F1F607CAF56D}">
      <dgm:prSet/>
      <dgm:spPr/>
      <dgm:t>
        <a:bodyPr/>
        <a:lstStyle/>
        <a:p>
          <a:pPr>
            <a:lnSpc>
              <a:spcPct val="100000"/>
            </a:lnSpc>
          </a:pPr>
          <a:r>
            <a:rPr lang="en-US" dirty="0">
              <a:latin typeface="Impact" panose="020B0806030902050204" pitchFamily="34" charset="0"/>
            </a:rPr>
            <a:t>Mitigation</a:t>
          </a:r>
        </a:p>
      </dgm:t>
    </dgm:pt>
    <dgm:pt modelId="{8E8C97C1-4214-4D87-98DB-1612544A133C}" type="parTrans" cxnId="{4FDF9108-15B4-480F-8855-7B7C03A21741}">
      <dgm:prSet/>
      <dgm:spPr/>
      <dgm:t>
        <a:bodyPr/>
        <a:lstStyle/>
        <a:p>
          <a:endParaRPr lang="en-US"/>
        </a:p>
      </dgm:t>
    </dgm:pt>
    <dgm:pt modelId="{24FCE138-867C-4EAD-801C-09D5D36856DD}" type="sibTrans" cxnId="{4FDF9108-15B4-480F-8855-7B7C03A21741}">
      <dgm:prSet/>
      <dgm:spPr/>
      <dgm:t>
        <a:bodyPr/>
        <a:lstStyle/>
        <a:p>
          <a:endParaRPr lang="en-US"/>
        </a:p>
      </dgm:t>
    </dgm:pt>
    <dgm:pt modelId="{F9661DC3-C4E3-4B86-9C0F-80CE53BAF14F}">
      <dgm:prSet/>
      <dgm:spPr/>
      <dgm:t>
        <a:bodyPr/>
        <a:lstStyle/>
        <a:p>
          <a:pPr>
            <a:lnSpc>
              <a:spcPct val="100000"/>
            </a:lnSpc>
          </a:pPr>
          <a:r>
            <a:rPr lang="en-US" dirty="0">
              <a:latin typeface="Impact" panose="020B0806030902050204" pitchFamily="34" charset="0"/>
            </a:rPr>
            <a:t>Q &amp; A</a:t>
          </a:r>
        </a:p>
      </dgm:t>
    </dgm:pt>
    <dgm:pt modelId="{68E65115-6B7D-41AB-AD12-B297982E2536}" type="parTrans" cxnId="{BCA1CEA3-F613-4F16-A1BB-1512228FD305}">
      <dgm:prSet/>
      <dgm:spPr/>
      <dgm:t>
        <a:bodyPr/>
        <a:lstStyle/>
        <a:p>
          <a:endParaRPr lang="en-US"/>
        </a:p>
      </dgm:t>
    </dgm:pt>
    <dgm:pt modelId="{68F8AC9C-E46C-42FA-9DDD-45C2675D5447}" type="sibTrans" cxnId="{BCA1CEA3-F613-4F16-A1BB-1512228FD305}">
      <dgm:prSet/>
      <dgm:spPr/>
      <dgm:t>
        <a:bodyPr/>
        <a:lstStyle/>
        <a:p>
          <a:endParaRPr lang="en-US"/>
        </a:p>
      </dgm:t>
    </dgm:pt>
    <dgm:pt modelId="{925EB82C-2AE2-42BB-96BA-81DFAA4F3B67}" type="pres">
      <dgm:prSet presAssocID="{751BE475-ED77-4145-A42F-5CDECC604D2F}" presName="vert0" presStyleCnt="0">
        <dgm:presLayoutVars>
          <dgm:dir/>
          <dgm:animOne val="branch"/>
          <dgm:animLvl val="lvl"/>
        </dgm:presLayoutVars>
      </dgm:prSet>
      <dgm:spPr/>
    </dgm:pt>
    <dgm:pt modelId="{B7F2D49B-1187-4173-ADEC-BC5038D3EDFA}" type="pres">
      <dgm:prSet presAssocID="{B1DA4482-00A0-41C2-8874-0645FB6DCA3B}" presName="thickLine" presStyleLbl="alignNode1" presStyleIdx="0" presStyleCnt="6"/>
      <dgm:spPr/>
    </dgm:pt>
    <dgm:pt modelId="{89DC4993-17BF-4DD1-83C8-DDD0911824B7}" type="pres">
      <dgm:prSet presAssocID="{B1DA4482-00A0-41C2-8874-0645FB6DCA3B}" presName="horz1" presStyleCnt="0"/>
      <dgm:spPr/>
    </dgm:pt>
    <dgm:pt modelId="{4AEE365C-1DD2-4C3D-8C90-AE36474547DD}" type="pres">
      <dgm:prSet presAssocID="{B1DA4482-00A0-41C2-8874-0645FB6DCA3B}" presName="tx1" presStyleLbl="revTx" presStyleIdx="0" presStyleCnt="6"/>
      <dgm:spPr/>
    </dgm:pt>
    <dgm:pt modelId="{84FEB283-42C5-4EF7-BCFC-8CEB0ED004A5}" type="pres">
      <dgm:prSet presAssocID="{B1DA4482-00A0-41C2-8874-0645FB6DCA3B}" presName="vert1" presStyleCnt="0"/>
      <dgm:spPr/>
    </dgm:pt>
    <dgm:pt modelId="{4F213E7E-C8EA-4152-B41E-A842F9C66150}" type="pres">
      <dgm:prSet presAssocID="{B4349AF2-BF96-4191-95FF-A8AD64F6848A}" presName="thickLine" presStyleLbl="alignNode1" presStyleIdx="1" presStyleCnt="6"/>
      <dgm:spPr/>
    </dgm:pt>
    <dgm:pt modelId="{9D52E575-7170-4F96-AAEC-815055BE6BCC}" type="pres">
      <dgm:prSet presAssocID="{B4349AF2-BF96-4191-95FF-A8AD64F6848A}" presName="horz1" presStyleCnt="0"/>
      <dgm:spPr/>
    </dgm:pt>
    <dgm:pt modelId="{7B848117-C657-49A6-95DC-95F95389AB96}" type="pres">
      <dgm:prSet presAssocID="{B4349AF2-BF96-4191-95FF-A8AD64F6848A}" presName="tx1" presStyleLbl="revTx" presStyleIdx="1" presStyleCnt="6"/>
      <dgm:spPr/>
    </dgm:pt>
    <dgm:pt modelId="{36829238-40B9-4645-9A07-4842FE90BC2D}" type="pres">
      <dgm:prSet presAssocID="{B4349AF2-BF96-4191-95FF-A8AD64F6848A}" presName="vert1" presStyleCnt="0"/>
      <dgm:spPr/>
    </dgm:pt>
    <dgm:pt modelId="{AC27FD75-83CA-4022-8675-9696D5987279}" type="pres">
      <dgm:prSet presAssocID="{F9C825A8-7846-44C4-BA87-5F719728474F}" presName="thickLine" presStyleLbl="alignNode1" presStyleIdx="2" presStyleCnt="6"/>
      <dgm:spPr/>
    </dgm:pt>
    <dgm:pt modelId="{B66A0D75-B695-4747-8C17-AEBE3F47CFF5}" type="pres">
      <dgm:prSet presAssocID="{F9C825A8-7846-44C4-BA87-5F719728474F}" presName="horz1" presStyleCnt="0"/>
      <dgm:spPr/>
    </dgm:pt>
    <dgm:pt modelId="{1B19E246-342E-484B-BDD9-FF5E5A6AD1AD}" type="pres">
      <dgm:prSet presAssocID="{F9C825A8-7846-44C4-BA87-5F719728474F}" presName="tx1" presStyleLbl="revTx" presStyleIdx="2" presStyleCnt="6"/>
      <dgm:spPr/>
    </dgm:pt>
    <dgm:pt modelId="{83BA04A3-9CA8-4F3F-B868-C49FD11A1B5A}" type="pres">
      <dgm:prSet presAssocID="{F9C825A8-7846-44C4-BA87-5F719728474F}" presName="vert1" presStyleCnt="0"/>
      <dgm:spPr/>
    </dgm:pt>
    <dgm:pt modelId="{2EE4222A-218A-4601-9983-36239F68FB69}" type="pres">
      <dgm:prSet presAssocID="{7647CD08-76CF-42A7-A4E8-5BFBAE8B1B73}" presName="thickLine" presStyleLbl="alignNode1" presStyleIdx="3" presStyleCnt="6"/>
      <dgm:spPr/>
    </dgm:pt>
    <dgm:pt modelId="{891E9647-4B3F-44BA-9887-E4AEDAC54050}" type="pres">
      <dgm:prSet presAssocID="{7647CD08-76CF-42A7-A4E8-5BFBAE8B1B73}" presName="horz1" presStyleCnt="0"/>
      <dgm:spPr/>
    </dgm:pt>
    <dgm:pt modelId="{86C52D4F-8A9D-443A-9155-C46A12794F2B}" type="pres">
      <dgm:prSet presAssocID="{7647CD08-76CF-42A7-A4E8-5BFBAE8B1B73}" presName="tx1" presStyleLbl="revTx" presStyleIdx="3" presStyleCnt="6"/>
      <dgm:spPr/>
    </dgm:pt>
    <dgm:pt modelId="{48F20316-C43F-466C-8D34-7F3F7D8DF82E}" type="pres">
      <dgm:prSet presAssocID="{7647CD08-76CF-42A7-A4E8-5BFBAE8B1B73}" presName="vert1" presStyleCnt="0"/>
      <dgm:spPr/>
    </dgm:pt>
    <dgm:pt modelId="{A14C3F95-E04A-49D7-9BB8-8ED7073B7E20}" type="pres">
      <dgm:prSet presAssocID="{14C00E94-EE87-4926-BB4D-F1F607CAF56D}" presName="thickLine" presStyleLbl="alignNode1" presStyleIdx="4" presStyleCnt="6"/>
      <dgm:spPr/>
    </dgm:pt>
    <dgm:pt modelId="{892DD9E6-7491-45EA-ADF6-72510AA1DBB9}" type="pres">
      <dgm:prSet presAssocID="{14C00E94-EE87-4926-BB4D-F1F607CAF56D}" presName="horz1" presStyleCnt="0"/>
      <dgm:spPr/>
    </dgm:pt>
    <dgm:pt modelId="{F0A53EDD-FBE6-4F1D-9046-0043AEE002C7}" type="pres">
      <dgm:prSet presAssocID="{14C00E94-EE87-4926-BB4D-F1F607CAF56D}" presName="tx1" presStyleLbl="revTx" presStyleIdx="4" presStyleCnt="6"/>
      <dgm:spPr/>
    </dgm:pt>
    <dgm:pt modelId="{DD3FF865-7D48-4511-ADEB-91CD2FE8F400}" type="pres">
      <dgm:prSet presAssocID="{14C00E94-EE87-4926-BB4D-F1F607CAF56D}" presName="vert1" presStyleCnt="0"/>
      <dgm:spPr/>
    </dgm:pt>
    <dgm:pt modelId="{7333824A-504E-4D08-8B22-D2F8052A967F}" type="pres">
      <dgm:prSet presAssocID="{F9661DC3-C4E3-4B86-9C0F-80CE53BAF14F}" presName="thickLine" presStyleLbl="alignNode1" presStyleIdx="5" presStyleCnt="6"/>
      <dgm:spPr/>
    </dgm:pt>
    <dgm:pt modelId="{6F7F21D3-C56D-4843-968A-7B9A9D632F0A}" type="pres">
      <dgm:prSet presAssocID="{F9661DC3-C4E3-4B86-9C0F-80CE53BAF14F}" presName="horz1" presStyleCnt="0"/>
      <dgm:spPr/>
    </dgm:pt>
    <dgm:pt modelId="{F50B4ABE-5095-4151-93D3-7CF02E7F85AC}" type="pres">
      <dgm:prSet presAssocID="{F9661DC3-C4E3-4B86-9C0F-80CE53BAF14F}" presName="tx1" presStyleLbl="revTx" presStyleIdx="5" presStyleCnt="6"/>
      <dgm:spPr/>
    </dgm:pt>
    <dgm:pt modelId="{5C7ECE0F-8059-41CA-82D6-31EF9E991EA9}" type="pres">
      <dgm:prSet presAssocID="{F9661DC3-C4E3-4B86-9C0F-80CE53BAF14F}" presName="vert1" presStyleCnt="0"/>
      <dgm:spPr/>
    </dgm:pt>
  </dgm:ptLst>
  <dgm:cxnLst>
    <dgm:cxn modelId="{DF32C607-6960-4575-8656-CAA4DAB70127}" type="presOf" srcId="{7647CD08-76CF-42A7-A4E8-5BFBAE8B1B73}" destId="{86C52D4F-8A9D-443A-9155-C46A12794F2B}" srcOrd="0" destOrd="0" presId="urn:microsoft.com/office/officeart/2008/layout/LinedList"/>
    <dgm:cxn modelId="{751D4708-A092-4C96-A2EF-367426B37BB2}" type="presOf" srcId="{751BE475-ED77-4145-A42F-5CDECC604D2F}" destId="{925EB82C-2AE2-42BB-96BA-81DFAA4F3B67}" srcOrd="0" destOrd="0" presId="urn:microsoft.com/office/officeart/2008/layout/LinedList"/>
    <dgm:cxn modelId="{4FDF9108-15B4-480F-8855-7B7C03A21741}" srcId="{751BE475-ED77-4145-A42F-5CDECC604D2F}" destId="{14C00E94-EE87-4926-BB4D-F1F607CAF56D}" srcOrd="4" destOrd="0" parTransId="{8E8C97C1-4214-4D87-98DB-1612544A133C}" sibTransId="{24FCE138-867C-4EAD-801C-09D5D36856DD}"/>
    <dgm:cxn modelId="{7AB5A622-30F9-44BF-BC6C-99A8B40BBAFC}" type="presOf" srcId="{B1DA4482-00A0-41C2-8874-0645FB6DCA3B}" destId="{4AEE365C-1DD2-4C3D-8C90-AE36474547DD}" srcOrd="0" destOrd="0" presId="urn:microsoft.com/office/officeart/2008/layout/LinedList"/>
    <dgm:cxn modelId="{A799A236-FFDE-498A-BA60-9CC58EDB02EC}" srcId="{751BE475-ED77-4145-A42F-5CDECC604D2F}" destId="{7647CD08-76CF-42A7-A4E8-5BFBAE8B1B73}" srcOrd="3" destOrd="0" parTransId="{11C66C0A-252D-44FE-8775-227403519A0F}" sibTransId="{132E2078-F1F7-43F6-9AEF-5687F6805F1D}"/>
    <dgm:cxn modelId="{07402885-01E5-4B1A-AB2E-D37612B906D6}" srcId="{751BE475-ED77-4145-A42F-5CDECC604D2F}" destId="{B1DA4482-00A0-41C2-8874-0645FB6DCA3B}" srcOrd="0" destOrd="0" parTransId="{EB537034-A903-4B91-B56E-1E8F1FBB88A9}" sibTransId="{00533B2C-0A4D-41DB-A3CF-FD996500786F}"/>
    <dgm:cxn modelId="{974C6590-B28D-492E-9096-87AB59537C74}" srcId="{751BE475-ED77-4145-A42F-5CDECC604D2F}" destId="{B4349AF2-BF96-4191-95FF-A8AD64F6848A}" srcOrd="1" destOrd="0" parTransId="{673F81C3-09ED-404B-8CA1-8A35BB7A748C}" sibTransId="{8518AB5C-CBAB-4862-A608-501D580CDC33}"/>
    <dgm:cxn modelId="{BCA1CEA3-F613-4F16-A1BB-1512228FD305}" srcId="{751BE475-ED77-4145-A42F-5CDECC604D2F}" destId="{F9661DC3-C4E3-4B86-9C0F-80CE53BAF14F}" srcOrd="5" destOrd="0" parTransId="{68E65115-6B7D-41AB-AD12-B297982E2536}" sibTransId="{68F8AC9C-E46C-42FA-9DDD-45C2675D5447}"/>
    <dgm:cxn modelId="{AFBA46BF-AC2A-49D8-879A-FC4F270144FB}" type="presOf" srcId="{F9661DC3-C4E3-4B86-9C0F-80CE53BAF14F}" destId="{F50B4ABE-5095-4151-93D3-7CF02E7F85AC}" srcOrd="0" destOrd="0" presId="urn:microsoft.com/office/officeart/2008/layout/LinedList"/>
    <dgm:cxn modelId="{09EC09CF-EBC8-4CA5-992D-A9E670742EEB}" type="presOf" srcId="{B4349AF2-BF96-4191-95FF-A8AD64F6848A}" destId="{7B848117-C657-49A6-95DC-95F95389AB96}" srcOrd="0" destOrd="0" presId="urn:microsoft.com/office/officeart/2008/layout/LinedList"/>
    <dgm:cxn modelId="{47A496ED-1B04-403C-84D0-4F190F239C13}" type="presOf" srcId="{14C00E94-EE87-4926-BB4D-F1F607CAF56D}" destId="{F0A53EDD-FBE6-4F1D-9046-0043AEE002C7}" srcOrd="0" destOrd="0" presId="urn:microsoft.com/office/officeart/2008/layout/LinedList"/>
    <dgm:cxn modelId="{CA58C1F4-DF20-4705-BB11-0AFF0EC91689}" type="presOf" srcId="{F9C825A8-7846-44C4-BA87-5F719728474F}" destId="{1B19E246-342E-484B-BDD9-FF5E5A6AD1AD}" srcOrd="0" destOrd="0" presId="urn:microsoft.com/office/officeart/2008/layout/LinedList"/>
    <dgm:cxn modelId="{4E2252F8-F2D5-4F3C-83AB-D6A6840C330A}" srcId="{751BE475-ED77-4145-A42F-5CDECC604D2F}" destId="{F9C825A8-7846-44C4-BA87-5F719728474F}" srcOrd="2" destOrd="0" parTransId="{1EA8C19C-814F-4CA4-853D-081CB997F0D3}" sibTransId="{5344421E-6FD8-40B4-8E4B-0387B67EEEEC}"/>
    <dgm:cxn modelId="{CD744A67-89B1-4870-895F-EABF992B6985}" type="presParOf" srcId="{925EB82C-2AE2-42BB-96BA-81DFAA4F3B67}" destId="{B7F2D49B-1187-4173-ADEC-BC5038D3EDFA}" srcOrd="0" destOrd="0" presId="urn:microsoft.com/office/officeart/2008/layout/LinedList"/>
    <dgm:cxn modelId="{1D632564-9A90-4B8C-8E66-58201B608C49}" type="presParOf" srcId="{925EB82C-2AE2-42BB-96BA-81DFAA4F3B67}" destId="{89DC4993-17BF-4DD1-83C8-DDD0911824B7}" srcOrd="1" destOrd="0" presId="urn:microsoft.com/office/officeart/2008/layout/LinedList"/>
    <dgm:cxn modelId="{43FBE724-1AFB-4606-AB78-B3CFA55A3D8B}" type="presParOf" srcId="{89DC4993-17BF-4DD1-83C8-DDD0911824B7}" destId="{4AEE365C-1DD2-4C3D-8C90-AE36474547DD}" srcOrd="0" destOrd="0" presId="urn:microsoft.com/office/officeart/2008/layout/LinedList"/>
    <dgm:cxn modelId="{92E327CC-6B03-460D-A7B2-901C219CFE9A}" type="presParOf" srcId="{89DC4993-17BF-4DD1-83C8-DDD0911824B7}" destId="{84FEB283-42C5-4EF7-BCFC-8CEB0ED004A5}" srcOrd="1" destOrd="0" presId="urn:microsoft.com/office/officeart/2008/layout/LinedList"/>
    <dgm:cxn modelId="{D5C192DD-3BF0-4D8D-8B54-E76FE7545B74}" type="presParOf" srcId="{925EB82C-2AE2-42BB-96BA-81DFAA4F3B67}" destId="{4F213E7E-C8EA-4152-B41E-A842F9C66150}" srcOrd="2" destOrd="0" presId="urn:microsoft.com/office/officeart/2008/layout/LinedList"/>
    <dgm:cxn modelId="{973AD951-C5D0-41F9-86E2-4218C986B144}" type="presParOf" srcId="{925EB82C-2AE2-42BB-96BA-81DFAA4F3B67}" destId="{9D52E575-7170-4F96-AAEC-815055BE6BCC}" srcOrd="3" destOrd="0" presId="urn:microsoft.com/office/officeart/2008/layout/LinedList"/>
    <dgm:cxn modelId="{9414491B-D537-4A1A-998F-1177E1289D9E}" type="presParOf" srcId="{9D52E575-7170-4F96-AAEC-815055BE6BCC}" destId="{7B848117-C657-49A6-95DC-95F95389AB96}" srcOrd="0" destOrd="0" presId="urn:microsoft.com/office/officeart/2008/layout/LinedList"/>
    <dgm:cxn modelId="{CBC12067-B3D9-487F-9EA5-F8BBA400B5A3}" type="presParOf" srcId="{9D52E575-7170-4F96-AAEC-815055BE6BCC}" destId="{36829238-40B9-4645-9A07-4842FE90BC2D}" srcOrd="1" destOrd="0" presId="urn:microsoft.com/office/officeart/2008/layout/LinedList"/>
    <dgm:cxn modelId="{A09E5524-8AE1-4062-A232-C74D61610D4C}" type="presParOf" srcId="{925EB82C-2AE2-42BB-96BA-81DFAA4F3B67}" destId="{AC27FD75-83CA-4022-8675-9696D5987279}" srcOrd="4" destOrd="0" presId="urn:microsoft.com/office/officeart/2008/layout/LinedList"/>
    <dgm:cxn modelId="{825FB7CA-C82D-4F66-81B2-4D1532CAC7BA}" type="presParOf" srcId="{925EB82C-2AE2-42BB-96BA-81DFAA4F3B67}" destId="{B66A0D75-B695-4747-8C17-AEBE3F47CFF5}" srcOrd="5" destOrd="0" presId="urn:microsoft.com/office/officeart/2008/layout/LinedList"/>
    <dgm:cxn modelId="{21E4A169-A4F3-4E6A-9274-8410CC28076E}" type="presParOf" srcId="{B66A0D75-B695-4747-8C17-AEBE3F47CFF5}" destId="{1B19E246-342E-484B-BDD9-FF5E5A6AD1AD}" srcOrd="0" destOrd="0" presId="urn:microsoft.com/office/officeart/2008/layout/LinedList"/>
    <dgm:cxn modelId="{7E63BD43-2C61-4AD2-8A98-AC772BCF4F71}" type="presParOf" srcId="{B66A0D75-B695-4747-8C17-AEBE3F47CFF5}" destId="{83BA04A3-9CA8-4F3F-B868-C49FD11A1B5A}" srcOrd="1" destOrd="0" presId="urn:microsoft.com/office/officeart/2008/layout/LinedList"/>
    <dgm:cxn modelId="{22041FA3-6E66-4124-8215-387D82BCC7BC}" type="presParOf" srcId="{925EB82C-2AE2-42BB-96BA-81DFAA4F3B67}" destId="{2EE4222A-218A-4601-9983-36239F68FB69}" srcOrd="6" destOrd="0" presId="urn:microsoft.com/office/officeart/2008/layout/LinedList"/>
    <dgm:cxn modelId="{3FEF1B33-5D5A-455D-B4D4-4D8C010C7FA0}" type="presParOf" srcId="{925EB82C-2AE2-42BB-96BA-81DFAA4F3B67}" destId="{891E9647-4B3F-44BA-9887-E4AEDAC54050}" srcOrd="7" destOrd="0" presId="urn:microsoft.com/office/officeart/2008/layout/LinedList"/>
    <dgm:cxn modelId="{DBB196C7-8E20-46F5-8C5B-2EF7907F343D}" type="presParOf" srcId="{891E9647-4B3F-44BA-9887-E4AEDAC54050}" destId="{86C52D4F-8A9D-443A-9155-C46A12794F2B}" srcOrd="0" destOrd="0" presId="urn:microsoft.com/office/officeart/2008/layout/LinedList"/>
    <dgm:cxn modelId="{8E9A20D9-259B-4A4A-8290-639962544602}" type="presParOf" srcId="{891E9647-4B3F-44BA-9887-E4AEDAC54050}" destId="{48F20316-C43F-466C-8D34-7F3F7D8DF82E}" srcOrd="1" destOrd="0" presId="urn:microsoft.com/office/officeart/2008/layout/LinedList"/>
    <dgm:cxn modelId="{B92FCECD-D90E-44AA-9D21-8C554FBEEED3}" type="presParOf" srcId="{925EB82C-2AE2-42BB-96BA-81DFAA4F3B67}" destId="{A14C3F95-E04A-49D7-9BB8-8ED7073B7E20}" srcOrd="8" destOrd="0" presId="urn:microsoft.com/office/officeart/2008/layout/LinedList"/>
    <dgm:cxn modelId="{FEEEBC87-A125-4839-B9E9-FE7683502DC7}" type="presParOf" srcId="{925EB82C-2AE2-42BB-96BA-81DFAA4F3B67}" destId="{892DD9E6-7491-45EA-ADF6-72510AA1DBB9}" srcOrd="9" destOrd="0" presId="urn:microsoft.com/office/officeart/2008/layout/LinedList"/>
    <dgm:cxn modelId="{7A14AE66-F713-4DAE-966D-FB684C3E9FAA}" type="presParOf" srcId="{892DD9E6-7491-45EA-ADF6-72510AA1DBB9}" destId="{F0A53EDD-FBE6-4F1D-9046-0043AEE002C7}" srcOrd="0" destOrd="0" presId="urn:microsoft.com/office/officeart/2008/layout/LinedList"/>
    <dgm:cxn modelId="{85BB5C23-AE6F-42D3-BAC5-34DEA12FFDFA}" type="presParOf" srcId="{892DD9E6-7491-45EA-ADF6-72510AA1DBB9}" destId="{DD3FF865-7D48-4511-ADEB-91CD2FE8F400}" srcOrd="1" destOrd="0" presId="urn:microsoft.com/office/officeart/2008/layout/LinedList"/>
    <dgm:cxn modelId="{97A443A2-643C-4DDE-916F-4E0E52E80462}" type="presParOf" srcId="{925EB82C-2AE2-42BB-96BA-81DFAA4F3B67}" destId="{7333824A-504E-4D08-8B22-D2F8052A967F}" srcOrd="10" destOrd="0" presId="urn:microsoft.com/office/officeart/2008/layout/LinedList"/>
    <dgm:cxn modelId="{1C0CAF40-9DDF-4BB4-8887-BF7B09AB0450}" type="presParOf" srcId="{925EB82C-2AE2-42BB-96BA-81DFAA4F3B67}" destId="{6F7F21D3-C56D-4843-968A-7B9A9D632F0A}" srcOrd="11" destOrd="0" presId="urn:microsoft.com/office/officeart/2008/layout/LinedList"/>
    <dgm:cxn modelId="{F8435763-AC2E-472B-A4EC-34CA4C392D3E}" type="presParOf" srcId="{6F7F21D3-C56D-4843-968A-7B9A9D632F0A}" destId="{F50B4ABE-5095-4151-93D3-7CF02E7F85AC}" srcOrd="0" destOrd="0" presId="urn:microsoft.com/office/officeart/2008/layout/LinedList"/>
    <dgm:cxn modelId="{590B47EB-894F-437E-A5E5-A5283B79E145}" type="presParOf" srcId="{6F7F21D3-C56D-4843-968A-7B9A9D632F0A}" destId="{5C7ECE0F-8059-41CA-82D6-31EF9E991EA9}"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2D49B-1187-4173-ADEC-BC5038D3EDFA}">
      <dsp:nvSpPr>
        <dsp:cNvPr id="0" name=""/>
        <dsp:cNvSpPr/>
      </dsp:nvSpPr>
      <dsp:spPr>
        <a:xfrm>
          <a:off x="0" y="1630"/>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4AEE365C-1DD2-4C3D-8C90-AE36474547DD}">
      <dsp:nvSpPr>
        <dsp:cNvPr id="0" name=""/>
        <dsp:cNvSpPr/>
      </dsp:nvSpPr>
      <dsp:spPr>
        <a:xfrm>
          <a:off x="0" y="1630"/>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Impact" panose="020B0806030902050204" pitchFamily="34" charset="0"/>
            </a:rPr>
            <a:t>Technical Background</a:t>
          </a:r>
        </a:p>
      </dsp:txBody>
      <dsp:txXfrm>
        <a:off x="0" y="1630"/>
        <a:ext cx="5978072" cy="556142"/>
      </dsp:txXfrm>
    </dsp:sp>
    <dsp:sp modelId="{4F213E7E-C8EA-4152-B41E-A842F9C66150}">
      <dsp:nvSpPr>
        <dsp:cNvPr id="0" name=""/>
        <dsp:cNvSpPr/>
      </dsp:nvSpPr>
      <dsp:spPr>
        <a:xfrm>
          <a:off x="0" y="557773"/>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7B848117-C657-49A6-95DC-95F95389AB96}">
      <dsp:nvSpPr>
        <dsp:cNvPr id="0" name=""/>
        <dsp:cNvSpPr/>
      </dsp:nvSpPr>
      <dsp:spPr>
        <a:xfrm>
          <a:off x="0" y="557773"/>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Impact" panose="020B0806030902050204" pitchFamily="34" charset="0"/>
            </a:rPr>
            <a:t>Preview</a:t>
          </a:r>
        </a:p>
      </dsp:txBody>
      <dsp:txXfrm>
        <a:off x="0" y="557773"/>
        <a:ext cx="5978072" cy="556142"/>
      </dsp:txXfrm>
    </dsp:sp>
    <dsp:sp modelId="{AC27FD75-83CA-4022-8675-9696D5987279}">
      <dsp:nvSpPr>
        <dsp:cNvPr id="0" name=""/>
        <dsp:cNvSpPr/>
      </dsp:nvSpPr>
      <dsp:spPr>
        <a:xfrm>
          <a:off x="0" y="1113916"/>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1B19E246-342E-484B-BDD9-FF5E5A6AD1AD}">
      <dsp:nvSpPr>
        <dsp:cNvPr id="0" name=""/>
        <dsp:cNvSpPr/>
      </dsp:nvSpPr>
      <dsp:spPr>
        <a:xfrm>
          <a:off x="0" y="1113916"/>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dirty="0">
              <a:latin typeface="Impact" panose="020B0806030902050204" pitchFamily="34" charset="0"/>
            </a:rPr>
            <a:t>Video</a:t>
          </a:r>
          <a:r>
            <a:rPr lang="en-US" sz="2300" kern="1200" dirty="0"/>
            <a:t> </a:t>
          </a:r>
          <a:r>
            <a:rPr lang="en-US" sz="2300" kern="1200" dirty="0">
              <a:latin typeface="Impact" panose="020B0806030902050204" pitchFamily="34" charset="0"/>
            </a:rPr>
            <a:t>Presentation</a:t>
          </a:r>
        </a:p>
      </dsp:txBody>
      <dsp:txXfrm>
        <a:off x="0" y="1113916"/>
        <a:ext cx="5978072" cy="556142"/>
      </dsp:txXfrm>
    </dsp:sp>
    <dsp:sp modelId="{2EE4222A-218A-4601-9983-36239F68FB69}">
      <dsp:nvSpPr>
        <dsp:cNvPr id="0" name=""/>
        <dsp:cNvSpPr/>
      </dsp:nvSpPr>
      <dsp:spPr>
        <a:xfrm>
          <a:off x="0" y="1670059"/>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86C52D4F-8A9D-443A-9155-C46A12794F2B}">
      <dsp:nvSpPr>
        <dsp:cNvPr id="0" name=""/>
        <dsp:cNvSpPr/>
      </dsp:nvSpPr>
      <dsp:spPr>
        <a:xfrm>
          <a:off x="0" y="1670059"/>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dirty="0">
              <a:latin typeface="Impact" panose="020B0806030902050204" pitchFamily="34" charset="0"/>
            </a:rPr>
            <a:t>Recap</a:t>
          </a:r>
          <a:r>
            <a:rPr lang="en-US" sz="2300" kern="1200" dirty="0"/>
            <a:t> </a:t>
          </a:r>
        </a:p>
      </dsp:txBody>
      <dsp:txXfrm>
        <a:off x="0" y="1670059"/>
        <a:ext cx="5978072" cy="556142"/>
      </dsp:txXfrm>
    </dsp:sp>
    <dsp:sp modelId="{A14C3F95-E04A-49D7-9BB8-8ED7073B7E20}">
      <dsp:nvSpPr>
        <dsp:cNvPr id="0" name=""/>
        <dsp:cNvSpPr/>
      </dsp:nvSpPr>
      <dsp:spPr>
        <a:xfrm>
          <a:off x="0" y="2226202"/>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F0A53EDD-FBE6-4F1D-9046-0043AEE002C7}">
      <dsp:nvSpPr>
        <dsp:cNvPr id="0" name=""/>
        <dsp:cNvSpPr/>
      </dsp:nvSpPr>
      <dsp:spPr>
        <a:xfrm>
          <a:off x="0" y="2226202"/>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dirty="0">
              <a:latin typeface="Impact" panose="020B0806030902050204" pitchFamily="34" charset="0"/>
            </a:rPr>
            <a:t>Mitigation</a:t>
          </a:r>
        </a:p>
      </dsp:txBody>
      <dsp:txXfrm>
        <a:off x="0" y="2226202"/>
        <a:ext cx="5978072" cy="556142"/>
      </dsp:txXfrm>
    </dsp:sp>
    <dsp:sp modelId="{7333824A-504E-4D08-8B22-D2F8052A967F}">
      <dsp:nvSpPr>
        <dsp:cNvPr id="0" name=""/>
        <dsp:cNvSpPr/>
      </dsp:nvSpPr>
      <dsp:spPr>
        <a:xfrm>
          <a:off x="0" y="2782345"/>
          <a:ext cx="597807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w="9525" cap="rnd" cmpd="sng" algn="ctr">
          <a:solidFill>
            <a:schemeClr val="dk2">
              <a:hueOff val="0"/>
              <a:satOff val="0"/>
              <a:lumOff val="0"/>
              <a:alphaOff val="0"/>
            </a:schemeClr>
          </a:solidFill>
          <a:prstDash val="soli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1">
          <a:scrgbClr r="0" g="0" b="0"/>
        </a:lnRef>
        <a:fillRef idx="3">
          <a:scrgbClr r="0" g="0" b="0"/>
        </a:fillRef>
        <a:effectRef idx="3">
          <a:scrgbClr r="0" g="0" b="0"/>
        </a:effectRef>
        <a:fontRef idx="minor">
          <a:schemeClr val="lt1"/>
        </a:fontRef>
      </dsp:style>
    </dsp:sp>
    <dsp:sp modelId="{F50B4ABE-5095-4151-93D3-7CF02E7F85AC}">
      <dsp:nvSpPr>
        <dsp:cNvPr id="0" name=""/>
        <dsp:cNvSpPr/>
      </dsp:nvSpPr>
      <dsp:spPr>
        <a:xfrm>
          <a:off x="0" y="2782345"/>
          <a:ext cx="5978072" cy="55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pPr>
          <a:r>
            <a:rPr lang="en-US" sz="2300" kern="1200" dirty="0">
              <a:latin typeface="Impact" panose="020B0806030902050204" pitchFamily="34" charset="0"/>
            </a:rPr>
            <a:t>Q &amp; A</a:t>
          </a:r>
        </a:p>
      </dsp:txBody>
      <dsp:txXfrm>
        <a:off x="0" y="2782345"/>
        <a:ext cx="5978072" cy="55614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59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7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61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7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06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05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14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xml"/><Relationship Id="rId7" Type="http://schemas.openxmlformats.org/officeDocument/2006/relationships/diagramData" Target="../diagrams/data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jpe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1.jpe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7.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9.png"/><Relationship Id="rId2" Type="http://schemas.microsoft.com/office/2007/relationships/media" Target="../media/media1.mp4"/><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8"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3496574"/>
            <a:ext cx="6436104" cy="1052422"/>
          </a:xfrm>
        </p:spPr>
        <p:txBody>
          <a:bodyPr>
            <a:normAutofit/>
          </a:bodyPr>
          <a:lstStyle/>
          <a:p>
            <a:pPr algn="l"/>
            <a:r>
              <a:rPr lang="en-US" sz="4400" dirty="0">
                <a:latin typeface="Impact" panose="020B0806030902050204" pitchFamily="34" charset="0"/>
              </a:rPr>
              <a:t>BootCon: Hackable III</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548996"/>
            <a:ext cx="6436104" cy="534838"/>
          </a:xfrm>
        </p:spPr>
        <p:txBody>
          <a:bodyPr>
            <a:normAutofit fontScale="85000" lnSpcReduction="10000"/>
          </a:bodyPr>
          <a:lstStyle/>
          <a:p>
            <a:pPr algn="l"/>
            <a:r>
              <a:rPr lang="en-US" sz="1800" dirty="0">
                <a:latin typeface="Impact" panose="020B0806030902050204" pitchFamily="34" charset="0"/>
              </a:rPr>
              <a:t>Emyrca Feliciano Estrada, Thomas Baquiran, Gerardo J. Rivera, Jeudy Torres</a:t>
            </a: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40080" y="609600"/>
            <a:ext cx="6483096" cy="1556702"/>
          </a:xfrm>
        </p:spPr>
        <p:txBody>
          <a:bodyPr>
            <a:normAutofit/>
          </a:bodyPr>
          <a:lstStyle/>
          <a:p>
            <a:r>
              <a:rPr lang="en-US" u="sng" dirty="0">
                <a:latin typeface="Impact" panose="020B0806030902050204" pitchFamily="34" charset="0"/>
              </a:rPr>
              <a:t>Table of Contents				</a:t>
            </a:r>
          </a:p>
        </p:txBody>
      </p:sp>
      <p:pic>
        <p:nvPicPr>
          <p:cNvPr id="85" name="Picture 84">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5692" r="19408"/>
          <a:stretch/>
        </p:blipFill>
        <p:spPr>
          <a:xfrm>
            <a:off x="7552945" y="643465"/>
            <a:ext cx="3401956" cy="5103372"/>
          </a:xfrm>
          <a:prstGeom prst="rect">
            <a:avLst/>
          </a:prstGeom>
        </p:spPr>
      </p:pic>
      <p:graphicFrame>
        <p:nvGraphicFramePr>
          <p:cNvPr id="66" name="Content Placeholder 2">
            <a:extLst>
              <a:ext uri="{FF2B5EF4-FFF2-40B4-BE49-F238E27FC236}">
                <a16:creationId xmlns:a16="http://schemas.microsoft.com/office/drawing/2014/main" id="{BD9E60AA-6855-B8DE-5E53-1CF8DCB41A8D}"/>
              </a:ext>
            </a:extLst>
          </p:cNvPr>
          <p:cNvGraphicFramePr>
            <a:graphicFrameLocks noGrp="1"/>
          </p:cNvGraphicFramePr>
          <p:nvPr>
            <p:ph idx="1"/>
            <p:extLst>
              <p:ext uri="{D42A27DB-BD31-4B8C-83A1-F6EECF244321}">
                <p14:modId xmlns:p14="http://schemas.microsoft.com/office/powerpoint/2010/main" val="716508715"/>
              </p:ext>
            </p:extLst>
          </p:nvPr>
        </p:nvGraphicFramePr>
        <p:xfrm>
          <a:off x="913795" y="2354729"/>
          <a:ext cx="5978072" cy="33401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870034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6"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05514"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4736387" y="328774"/>
            <a:ext cx="6554911" cy="744876"/>
          </a:xfrm>
        </p:spPr>
        <p:txBody>
          <a:bodyPr>
            <a:normAutofit/>
          </a:bodyPr>
          <a:lstStyle/>
          <a:p>
            <a:pPr algn="l"/>
            <a:r>
              <a:rPr lang="en-US" dirty="0">
                <a:latin typeface="Impact" panose="020B0806030902050204" pitchFamily="34" charset="0"/>
              </a:rPr>
              <a:t>Technical Background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644332" y="2014540"/>
            <a:ext cx="2517715" cy="2828921"/>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736387" y="1304818"/>
            <a:ext cx="6554911" cy="5224408"/>
          </a:xfrm>
        </p:spPr>
        <p:txBody>
          <a:bodyPr>
            <a:normAutofit fontScale="85000" lnSpcReduction="20000"/>
          </a:bodyPr>
          <a:lstStyle/>
          <a:p>
            <a:pPr marL="36900" lvl="0" indent="0">
              <a:buNone/>
            </a:pPr>
            <a:r>
              <a:rPr lang="en-US" sz="1800" dirty="0">
                <a:latin typeface="Impact" panose="020B0806030902050204" pitchFamily="34" charset="0"/>
              </a:rPr>
              <a:t>We have chosen to delve into the Hackable: III challenge by Elias Sousa from VulnHub.com, a platform renowned for its cybersecurity challenges.  </a:t>
            </a:r>
          </a:p>
          <a:p>
            <a:pPr marL="36900" lvl="0" indent="0">
              <a:buNone/>
            </a:pPr>
            <a:r>
              <a:rPr lang="en-US" sz="1800" dirty="0">
                <a:latin typeface="Impact" panose="020B0806030902050204" pitchFamily="34" charset="0"/>
              </a:rPr>
              <a:t>This challenge is rooted in its educational value and relevance to real-world cybersecurity scenarios. As aspiring professionals, we recognize the importance of hands-on experience in identifying and mitigating security threats. By dissecting this Medium-Level challenge, we hope to not only enhance our own skills but also contribute to the broader cybersecurity community by sharing insights, strategies, and lessons learned.</a:t>
            </a:r>
          </a:p>
          <a:p>
            <a:pPr marL="36900" lvl="0" indent="0">
              <a:buNone/>
            </a:pPr>
            <a:r>
              <a:rPr lang="en-US" sz="1800" dirty="0">
                <a:latin typeface="Impact" panose="020B0806030902050204" pitchFamily="34" charset="0"/>
              </a:rPr>
              <a:t>To prepare for this presentation, we conducted thorough research on the Hackable: III challenge, including its background, objectives, and potential vulnerabilities. This involved analyzing relevant  resources and experimenting with similar challenges to refine our skills.  Through a combination of hands-on experimentation, we have equipped ourselves with the knowledge and skills necessary to effectively navigate the Hackable: III challenge and provide valuable insights to the audience.</a:t>
            </a:r>
          </a:p>
          <a:p>
            <a:pPr marL="36900" lvl="0" indent="0">
              <a:buNone/>
            </a:pPr>
            <a:r>
              <a:rPr lang="en-US" sz="1800" dirty="0">
                <a:latin typeface="Impact" panose="020B0806030902050204" pitchFamily="34" charset="0"/>
              </a:rPr>
              <a:t>In our exploration, we engaged in network reconnaissance to enumerate directories and files on the target web server, explored webpage HTML for potential vulnerabilities, and conducted password cracking to uncover weak credentials. Additionally, we performed port scans to identify open ports and vulnerabilities on the target system, explored image files for hidden information, and investigated dynamic port access. Lastly, we securely accessed remote systems after exploiting identified vulnerabilities and attained root-level access on the target system through containerization tools.</a:t>
            </a:r>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fade">
                                      <p:cBhvr>
                                        <p:cTn id="15" dur="500"/>
                                        <p:tgtEl>
                                          <p:spTgt spid="2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xEl>
                                              <p:pRg st="2" end="2"/>
                                            </p:txEl>
                                          </p:spTgt>
                                        </p:tgtEl>
                                        <p:attrNameLst>
                                          <p:attrName>style.visibility</p:attrName>
                                        </p:attrNameLst>
                                      </p:cBhvr>
                                      <p:to>
                                        <p:strVal val="visible"/>
                                      </p:to>
                                    </p:set>
                                    <p:animEffect transition="in" filter="fade">
                                      <p:cBhvr>
                                        <p:cTn id="18" dur="500"/>
                                        <p:tgtEl>
                                          <p:spTgt spid="2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xEl>
                                              <p:pRg st="3" end="3"/>
                                            </p:txEl>
                                          </p:spTgt>
                                        </p:tgtEl>
                                        <p:attrNameLst>
                                          <p:attrName>style.visibility</p:attrName>
                                        </p:attrNameLst>
                                      </p:cBhvr>
                                      <p:to>
                                        <p:strVal val="visible"/>
                                      </p:to>
                                    </p:set>
                                    <p:animEffect transition="in" filter="fade">
                                      <p:cBhvr>
                                        <p:cTn id="21"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alphaModFix amt="25000"/>
          </a:blip>
          <a:srcRect l="11427" r="9907" b="1"/>
          <a:stretch/>
        </p:blipFill>
        <p:spPr>
          <a:xfrm>
            <a:off x="0" y="10"/>
            <a:ext cx="12192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913795" y="858129"/>
            <a:ext cx="10353762" cy="712166"/>
          </a:xfrm>
        </p:spPr>
        <p:txBody>
          <a:bodyPr anchor="b">
            <a:normAutofit fontScale="90000"/>
          </a:bodyPr>
          <a:lstStyle/>
          <a:p>
            <a:r>
              <a:rPr lang="en-US" dirty="0">
                <a:latin typeface="Impact" panose="020B0806030902050204" pitchFamily="34" charset="0"/>
              </a:rPr>
              <a:t>Hackable III Preview</a:t>
            </a:r>
            <a:endParaRPr lang="en-US" dirty="0"/>
          </a:p>
        </p:txBody>
      </p:sp>
      <p:sp>
        <p:nvSpPr>
          <p:cNvPr id="31" name="Content Placeholder 2">
            <a:extLst>
              <a:ext uri="{FF2B5EF4-FFF2-40B4-BE49-F238E27FC236}">
                <a16:creationId xmlns:a16="http://schemas.microsoft.com/office/drawing/2014/main" id="{F260476B-CCA6-412B-A9C5-399C34AE6F05}"/>
              </a:ext>
            </a:extLst>
          </p:cNvPr>
          <p:cNvSpPr>
            <a:spLocks noGrp="1"/>
          </p:cNvSpPr>
          <p:nvPr>
            <p:ph idx="1"/>
          </p:nvPr>
        </p:nvSpPr>
        <p:spPr>
          <a:xfrm>
            <a:off x="1023991" y="2171700"/>
            <a:ext cx="10243566" cy="4381500"/>
          </a:xfrm>
        </p:spPr>
        <p:txBody>
          <a:bodyPr anchor="t">
            <a:normAutofit/>
          </a:bodyPr>
          <a:lstStyle/>
          <a:p>
            <a:pPr>
              <a:buFont typeface="Wingdings" panose="05000000000000000000" pitchFamily="2" charset="2"/>
              <a:buChar char="v"/>
            </a:pPr>
            <a:r>
              <a:rPr lang="en-US" sz="2200" dirty="0">
                <a:solidFill>
                  <a:srgbClr val="FF0000"/>
                </a:solidFill>
                <a:latin typeface="Impact" panose="020B0806030902050204" pitchFamily="34" charset="0"/>
              </a:rPr>
              <a:t>dirb</a:t>
            </a:r>
            <a:r>
              <a:rPr lang="en-US" sz="2200" dirty="0">
                <a:latin typeface="Impact" panose="020B0806030902050204" pitchFamily="34" charset="0"/>
              </a:rPr>
              <a:t>: Enumerate directories and files on the target web server.</a:t>
            </a:r>
          </a:p>
          <a:p>
            <a:pPr>
              <a:buFont typeface="Wingdings" panose="05000000000000000000" pitchFamily="2" charset="2"/>
              <a:buChar char="v"/>
            </a:pPr>
            <a:r>
              <a:rPr lang="en-US" sz="2200" dirty="0">
                <a:solidFill>
                  <a:srgbClr val="FF0000"/>
                </a:solidFill>
                <a:latin typeface="Impact" panose="020B0806030902050204" pitchFamily="34" charset="0"/>
              </a:rPr>
              <a:t>cURL</a:t>
            </a:r>
            <a:r>
              <a:rPr lang="en-US" sz="2200" dirty="0">
                <a:latin typeface="Impact" panose="020B0806030902050204" pitchFamily="34" charset="0"/>
              </a:rPr>
              <a:t>: Explore the webpage HTML</a:t>
            </a:r>
          </a:p>
          <a:p>
            <a:pPr>
              <a:buFont typeface="Wingdings" panose="05000000000000000000" pitchFamily="2" charset="2"/>
              <a:buChar char="v"/>
            </a:pPr>
            <a:r>
              <a:rPr lang="en-US" sz="2200" dirty="0">
                <a:solidFill>
                  <a:srgbClr val="FF0000"/>
                </a:solidFill>
                <a:latin typeface="Impact" panose="020B0806030902050204" pitchFamily="34" charset="0"/>
              </a:rPr>
              <a:t>Hydra</a:t>
            </a:r>
            <a:r>
              <a:rPr lang="en-US" sz="2200" dirty="0">
                <a:latin typeface="Impact" panose="020B0806030902050204" pitchFamily="34" charset="0"/>
              </a:rPr>
              <a:t>: Password cracking </a:t>
            </a:r>
          </a:p>
          <a:p>
            <a:pPr>
              <a:buFont typeface="Wingdings" panose="05000000000000000000" pitchFamily="2" charset="2"/>
              <a:buChar char="v"/>
            </a:pPr>
            <a:r>
              <a:rPr lang="en-US" sz="2200" dirty="0">
                <a:solidFill>
                  <a:srgbClr val="FF0000"/>
                </a:solidFill>
                <a:latin typeface="Impact" panose="020B0806030902050204" pitchFamily="34" charset="0"/>
              </a:rPr>
              <a:t>Nmap</a:t>
            </a:r>
            <a:r>
              <a:rPr lang="en-US" sz="2200" dirty="0">
                <a:latin typeface="Impact" panose="020B0806030902050204" pitchFamily="34" charset="0"/>
              </a:rPr>
              <a:t>: Conduct a port scan to identify open ports and vulnerabilities.</a:t>
            </a:r>
          </a:p>
          <a:p>
            <a:pPr>
              <a:buFont typeface="Wingdings" panose="05000000000000000000" pitchFamily="2" charset="2"/>
              <a:buChar char="v"/>
            </a:pPr>
            <a:r>
              <a:rPr lang="en-US" sz="2200" dirty="0">
                <a:solidFill>
                  <a:srgbClr val="FF0000"/>
                </a:solidFill>
                <a:latin typeface="Impact" panose="020B0806030902050204" pitchFamily="34" charset="0"/>
              </a:rPr>
              <a:t>Steganography</a:t>
            </a:r>
            <a:r>
              <a:rPr lang="en-US" sz="2200" dirty="0">
                <a:latin typeface="Impact" panose="020B0806030902050204" pitchFamily="34" charset="0"/>
              </a:rPr>
              <a:t>: Extract information within image files.</a:t>
            </a:r>
          </a:p>
          <a:p>
            <a:pPr>
              <a:buFont typeface="Wingdings" panose="05000000000000000000" pitchFamily="2" charset="2"/>
              <a:buChar char="v"/>
            </a:pPr>
            <a:r>
              <a:rPr lang="en-US" sz="2200" dirty="0">
                <a:solidFill>
                  <a:srgbClr val="FF0000"/>
                </a:solidFill>
                <a:latin typeface="Impact" panose="020B0806030902050204" pitchFamily="34" charset="0"/>
              </a:rPr>
              <a:t>Port Knocking</a:t>
            </a:r>
            <a:r>
              <a:rPr lang="en-US" sz="2200" dirty="0">
                <a:solidFill>
                  <a:schemeClr val="tx1"/>
                </a:solidFill>
                <a:latin typeface="Impact" panose="020B0806030902050204" pitchFamily="34" charset="0"/>
              </a:rPr>
              <a:t>:</a:t>
            </a:r>
            <a:r>
              <a:rPr lang="en-US" sz="2200" dirty="0">
                <a:solidFill>
                  <a:srgbClr val="FF0000"/>
                </a:solidFill>
                <a:latin typeface="Impact" panose="020B0806030902050204" pitchFamily="34" charset="0"/>
              </a:rPr>
              <a:t> </a:t>
            </a:r>
            <a:r>
              <a:rPr lang="en-US" sz="2200" dirty="0">
                <a:latin typeface="Impact" panose="020B0806030902050204" pitchFamily="34" charset="0"/>
              </a:rPr>
              <a:t>Dynamically open ports in a specific sequence to gain access.</a:t>
            </a:r>
          </a:p>
          <a:p>
            <a:pPr>
              <a:buFont typeface="Wingdings" panose="05000000000000000000" pitchFamily="2" charset="2"/>
              <a:buChar char="v"/>
            </a:pPr>
            <a:r>
              <a:rPr lang="en-US" sz="2200" dirty="0">
                <a:solidFill>
                  <a:srgbClr val="FF0000"/>
                </a:solidFill>
                <a:latin typeface="Impact" panose="020B0806030902050204" pitchFamily="34" charset="0"/>
              </a:rPr>
              <a:t>SSH</a:t>
            </a:r>
            <a:r>
              <a:rPr lang="en-US" sz="2200" dirty="0">
                <a:solidFill>
                  <a:schemeClr val="tx1"/>
                </a:solidFill>
                <a:latin typeface="Impact" panose="020B0806030902050204" pitchFamily="34" charset="0"/>
              </a:rPr>
              <a:t>:</a:t>
            </a:r>
            <a:r>
              <a:rPr lang="en-US" sz="2200" dirty="0">
                <a:solidFill>
                  <a:srgbClr val="FF0000"/>
                </a:solidFill>
                <a:latin typeface="Impact" panose="020B0806030902050204" pitchFamily="34" charset="0"/>
              </a:rPr>
              <a:t> </a:t>
            </a:r>
            <a:r>
              <a:rPr lang="en-US" sz="2200" dirty="0">
                <a:latin typeface="Impact" panose="020B0806030902050204" pitchFamily="34" charset="0"/>
              </a:rPr>
              <a:t>Securely access remote systems after exploiting vulnerabilities.</a:t>
            </a:r>
          </a:p>
          <a:p>
            <a:pPr>
              <a:buFont typeface="Wingdings" panose="05000000000000000000" pitchFamily="2" charset="2"/>
              <a:buChar char="v"/>
            </a:pPr>
            <a:r>
              <a:rPr lang="en-US" sz="2200" dirty="0">
                <a:solidFill>
                  <a:srgbClr val="FF0000"/>
                </a:solidFill>
                <a:latin typeface="Impact" panose="020B0806030902050204" pitchFamily="34" charset="0"/>
              </a:rPr>
              <a:t>LXC/LXD</a:t>
            </a:r>
            <a:r>
              <a:rPr lang="en-US" sz="2200" dirty="0">
                <a:solidFill>
                  <a:schemeClr val="tx1"/>
                </a:solidFill>
                <a:latin typeface="Impact" panose="020B0806030902050204" pitchFamily="34" charset="0"/>
              </a:rPr>
              <a:t>:</a:t>
            </a:r>
            <a:r>
              <a:rPr lang="en-US" sz="2200" dirty="0">
                <a:solidFill>
                  <a:srgbClr val="FF0000"/>
                </a:solidFill>
                <a:latin typeface="Impact" panose="020B0806030902050204" pitchFamily="34" charset="0"/>
              </a:rPr>
              <a:t> </a:t>
            </a:r>
            <a:r>
              <a:rPr lang="en-US" sz="2200" dirty="0">
                <a:latin typeface="Impact" panose="020B0806030902050204" pitchFamily="34" charset="0"/>
              </a:rPr>
              <a:t>Exploit containerization tools to gain root-level access.</a:t>
            </a:r>
          </a:p>
        </p:txBody>
      </p:sp>
      <p:sp>
        <p:nvSpPr>
          <p:cNvPr id="4" name="Title 1">
            <a:extLst>
              <a:ext uri="{FF2B5EF4-FFF2-40B4-BE49-F238E27FC236}">
                <a16:creationId xmlns:a16="http://schemas.microsoft.com/office/drawing/2014/main" id="{2C6AC99B-07BD-52D4-1E47-3C2EDBCCF995}"/>
              </a:ext>
            </a:extLst>
          </p:cNvPr>
          <p:cNvSpPr txBox="1">
            <a:spLocks/>
          </p:cNvSpPr>
          <p:nvPr/>
        </p:nvSpPr>
        <p:spPr>
          <a:xfrm>
            <a:off x="1023992" y="1645920"/>
            <a:ext cx="10353762" cy="450156"/>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300" dirty="0">
                <a:effectLst/>
                <a:latin typeface="Impact" panose="020B0806030902050204" pitchFamily="34" charset="0"/>
              </a:rPr>
              <a:t>This demonstration will showcase the use of these tools to acquire root privileges:</a:t>
            </a:r>
            <a:endParaRPr lang="en-US" sz="2300" dirty="0">
              <a:latin typeface="Impact" panose="020B0806030902050204" pitchFamily="34" charset="0"/>
            </a:endParaRPr>
          </a:p>
        </p:txBody>
      </p:sp>
    </p:spTree>
    <p:extLst>
      <p:ext uri="{BB962C8B-B14F-4D97-AF65-F5344CB8AC3E}">
        <p14:creationId xmlns:p14="http://schemas.microsoft.com/office/powerpoint/2010/main" val="41389943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7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randombar(horizontal)">
                                      <p:cBhvr>
                                        <p:cTn id="22" dur="5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randombar(horizontal)">
                                      <p:cBhvr>
                                        <p:cTn id="27" dur="500"/>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randombar(horizontal)">
                                      <p:cBhvr>
                                        <p:cTn id="32" dur="500"/>
                                        <p:tgtEl>
                                          <p:spTgt spid="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1">
                                            <p:txEl>
                                              <p:pRg st="4" end="4"/>
                                            </p:txEl>
                                          </p:spTgt>
                                        </p:tgtEl>
                                        <p:attrNameLst>
                                          <p:attrName>style.visibility</p:attrName>
                                        </p:attrNameLst>
                                      </p:cBhvr>
                                      <p:to>
                                        <p:strVal val="visible"/>
                                      </p:to>
                                    </p:set>
                                    <p:animEffect transition="in" filter="randombar(horizontal)">
                                      <p:cBhvr>
                                        <p:cTn id="37" dur="500"/>
                                        <p:tgtEl>
                                          <p:spTgt spid="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1">
                                            <p:txEl>
                                              <p:pRg st="5" end="5"/>
                                            </p:txEl>
                                          </p:spTgt>
                                        </p:tgtEl>
                                        <p:attrNameLst>
                                          <p:attrName>style.visibility</p:attrName>
                                        </p:attrNameLst>
                                      </p:cBhvr>
                                      <p:to>
                                        <p:strVal val="visible"/>
                                      </p:to>
                                    </p:set>
                                    <p:animEffect transition="in" filter="randombar(horizontal)">
                                      <p:cBhvr>
                                        <p:cTn id="42" dur="500"/>
                                        <p:tgtEl>
                                          <p:spTgt spid="3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randombar(horizontal)">
                                      <p:cBhvr>
                                        <p:cTn id="47" dur="500"/>
                                        <p:tgtEl>
                                          <p:spTgt spid="3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xEl>
                                              <p:pRg st="7" end="7"/>
                                            </p:txEl>
                                          </p:spTgt>
                                        </p:tgtEl>
                                        <p:attrNameLst>
                                          <p:attrName>style.visibility</p:attrName>
                                        </p:attrNameLst>
                                      </p:cBhvr>
                                      <p:to>
                                        <p:strVal val="visible"/>
                                      </p:to>
                                    </p:set>
                                    <p:animEffect transition="in" filter="randombar(horizontal)">
                                      <p:cBhvr>
                                        <p:cTn id="52"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alphaModFix amt="25000"/>
          </a:blip>
          <a:srcRect l="11427" r="9907" b="1"/>
          <a:stretch/>
        </p:blipFill>
        <p:spPr>
          <a:xfrm>
            <a:off x="0" y="10"/>
            <a:ext cx="12192000" cy="6857990"/>
          </a:xfrm>
          <a:prstGeom prst="rect">
            <a:avLst/>
          </a:prstGeom>
        </p:spPr>
      </p:pic>
      <p:pic>
        <p:nvPicPr>
          <p:cNvPr id="2" name="Hackable3 - 1715646615833">
            <a:hlinkClick r:id="" action="ppaction://media"/>
            <a:extLst>
              <a:ext uri="{FF2B5EF4-FFF2-40B4-BE49-F238E27FC236}">
                <a16:creationId xmlns:a16="http://schemas.microsoft.com/office/drawing/2014/main" id="{3B06506F-8A09-8485-3CB1-2857EB1C015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10"/>
            <a:ext cx="12192000" cy="6858000"/>
          </a:xfrm>
          <a:prstGeom prst="rect">
            <a:avLst/>
          </a:prstGeom>
        </p:spPr>
      </p:pic>
    </p:spTree>
    <p:extLst>
      <p:ext uri="{BB962C8B-B14F-4D97-AF65-F5344CB8AC3E}">
        <p14:creationId xmlns:p14="http://schemas.microsoft.com/office/powerpoint/2010/main" val="1630165033"/>
      </p:ext>
    </p:extLst>
  </p:cSld>
  <p:clrMapOvr>
    <a:masterClrMapping/>
  </p:clrMapOvr>
  <mc:AlternateContent xmlns:mc="http://schemas.openxmlformats.org/markup-compatibility/2006" xmlns:p14="http://schemas.microsoft.com/office/powerpoint/2010/main">
    <mc:Choice Requires="p14">
      <p:transition spd="slow" p14:dur="2000" advClick="0">
        <p14:prism isContent="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98318E6-69F4-42F4-AB85-F01AA0DAF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234584" y="609599"/>
            <a:ext cx="6402712" cy="1505804"/>
          </a:xfrm>
        </p:spPr>
        <p:txBody>
          <a:bodyPr>
            <a:normAutofit/>
          </a:bodyPr>
          <a:lstStyle/>
          <a:p>
            <a:r>
              <a:rPr lang="en-US" dirty="0">
                <a:latin typeface="Impact" panose="020B0806030902050204" pitchFamily="34" charset="0"/>
                <a:cs typeface="Biome" panose="020B0503030204020804" pitchFamily="34" charset="0"/>
              </a:rPr>
              <a:t>Hackable III Recap </a:t>
            </a:r>
            <a:r>
              <a:rPr lang="en-US" dirty="0"/>
              <a:t>	</a:t>
            </a:r>
          </a:p>
        </p:txBody>
      </p:sp>
      <p:pic>
        <p:nvPicPr>
          <p:cNvPr id="5" name="Picture 4">
            <a:extLst>
              <a:ext uri="{FF2B5EF4-FFF2-40B4-BE49-F238E27FC236}">
                <a16:creationId xmlns:a16="http://schemas.microsoft.com/office/drawing/2014/main" id="{6948319A-5B60-0BB6-E4A7-33A7C2648E07}"/>
              </a:ext>
            </a:extLst>
          </p:cNvPr>
          <p:cNvPicPr>
            <a:picLocks noChangeAspect="1"/>
          </p:cNvPicPr>
          <p:nvPr/>
        </p:nvPicPr>
        <p:blipFill rotWithShape="1">
          <a:blip r:embed="rId5"/>
          <a:srcRect t="9352" r="1" b="15643"/>
          <a:stretch/>
        </p:blipFill>
        <p:spPr>
          <a:xfrm>
            <a:off x="-10649" y="1"/>
            <a:ext cx="4571649" cy="6858000"/>
          </a:xfrm>
          <a:prstGeom prst="rect">
            <a:avLst/>
          </a:prstGeom>
        </p:spPr>
      </p:pic>
      <p:pic>
        <p:nvPicPr>
          <p:cNvPr id="65" name="Picture 64">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
        <p:nvSpPr>
          <p:cNvPr id="66"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34585" y="2115403"/>
            <a:ext cx="6402712" cy="3618764"/>
          </a:xfrm>
        </p:spPr>
        <p:txBody>
          <a:bodyPr numCol="2" anchor="ctr">
            <a:normAutofit/>
          </a:bodyPr>
          <a:lstStyle/>
          <a:p>
            <a:pPr>
              <a:lnSpc>
                <a:spcPct val="100000"/>
              </a:lnSpc>
              <a:buFont typeface="Wingdings" panose="05000000000000000000" pitchFamily="2" charset="2"/>
              <a:buChar char="v"/>
            </a:pPr>
            <a:r>
              <a:rPr lang="en-US" sz="1600" dirty="0">
                <a:latin typeface="Impact" panose="020B0806030902050204" pitchFamily="34" charset="0"/>
              </a:rPr>
              <a:t>Identified login page and potential entry points on webpage</a:t>
            </a:r>
          </a:p>
          <a:p>
            <a:pPr>
              <a:lnSpc>
                <a:spcPct val="100000"/>
              </a:lnSpc>
              <a:buFont typeface="Wingdings" panose="05000000000000000000" pitchFamily="2" charset="2"/>
              <a:buChar char="v"/>
            </a:pPr>
            <a:r>
              <a:rPr lang="en-US" sz="1600" dirty="0">
                <a:latin typeface="Impact" panose="020B0806030902050204" pitchFamily="34" charset="0"/>
              </a:rPr>
              <a:t>Extracted files, usernames, and concealed information</a:t>
            </a:r>
          </a:p>
          <a:p>
            <a:pPr>
              <a:lnSpc>
                <a:spcPct val="100000"/>
              </a:lnSpc>
              <a:buFont typeface="Wingdings" panose="05000000000000000000" pitchFamily="2" charset="2"/>
              <a:buChar char="v"/>
            </a:pPr>
            <a:r>
              <a:rPr lang="en-US" sz="1600" dirty="0">
                <a:latin typeface="Impact" panose="020B0806030902050204" pitchFamily="34" charset="0"/>
              </a:rPr>
              <a:t>Systematically tried login credentials for access</a:t>
            </a:r>
          </a:p>
          <a:p>
            <a:pPr>
              <a:lnSpc>
                <a:spcPct val="100000"/>
              </a:lnSpc>
              <a:buFont typeface="Wingdings" panose="05000000000000000000" pitchFamily="2" charset="2"/>
              <a:buChar char="v"/>
            </a:pPr>
            <a:r>
              <a:rPr lang="en-US" sz="1600" dirty="0">
                <a:latin typeface="Impact" panose="020B0806030902050204" pitchFamily="34" charset="0"/>
              </a:rPr>
              <a:t>Conducted scans for vulnerabilities and changes in network</a:t>
            </a:r>
          </a:p>
          <a:p>
            <a:pPr>
              <a:lnSpc>
                <a:spcPct val="100000"/>
              </a:lnSpc>
              <a:buFont typeface="Wingdings" panose="05000000000000000000" pitchFamily="2" charset="2"/>
              <a:buChar char="v"/>
            </a:pPr>
            <a:r>
              <a:rPr lang="en-US" sz="1600" dirty="0">
                <a:latin typeface="Impact" panose="020B0806030902050204" pitchFamily="34" charset="0"/>
              </a:rPr>
              <a:t>Cracked passwords and gained unauthorized access</a:t>
            </a:r>
          </a:p>
          <a:p>
            <a:pPr>
              <a:lnSpc>
                <a:spcPct val="100000"/>
              </a:lnSpc>
              <a:buFont typeface="Wingdings" panose="05000000000000000000" pitchFamily="2" charset="2"/>
              <a:buChar char="v"/>
            </a:pPr>
            <a:r>
              <a:rPr lang="en-US" sz="1600" dirty="0">
                <a:latin typeface="Impact" panose="020B0806030902050204" pitchFamily="34" charset="0"/>
              </a:rPr>
              <a:t>Leveraged obtained credentials for machine entry</a:t>
            </a:r>
          </a:p>
          <a:p>
            <a:pPr>
              <a:lnSpc>
                <a:spcPct val="100000"/>
              </a:lnSpc>
              <a:buFont typeface="Wingdings" panose="05000000000000000000" pitchFamily="2" charset="2"/>
              <a:buChar char="v"/>
            </a:pPr>
            <a:r>
              <a:rPr lang="en-US" sz="1600" dirty="0">
                <a:latin typeface="Impact" panose="020B0806030902050204" pitchFamily="34" charset="0"/>
              </a:rPr>
              <a:t>Investigated files and directories for sensitive data</a:t>
            </a:r>
          </a:p>
          <a:p>
            <a:pPr>
              <a:lnSpc>
                <a:spcPct val="100000"/>
              </a:lnSpc>
              <a:buFont typeface="Wingdings" panose="05000000000000000000" pitchFamily="2" charset="2"/>
              <a:buChar char="v"/>
            </a:pPr>
            <a:r>
              <a:rPr lang="en-US" sz="1600" dirty="0">
                <a:latin typeface="Impact" panose="020B0806030902050204" pitchFamily="34" charset="0"/>
              </a:rPr>
              <a:t>Elevated privileges and gained additional access rights</a:t>
            </a:r>
          </a:p>
          <a:p>
            <a:pPr>
              <a:lnSpc>
                <a:spcPct val="100000"/>
              </a:lnSpc>
              <a:buFont typeface="Wingdings" panose="05000000000000000000" pitchFamily="2" charset="2"/>
              <a:buChar char="v"/>
            </a:pPr>
            <a:r>
              <a:rPr lang="en-US" sz="1600" dirty="0">
                <a:latin typeface="Impact" panose="020B0806030902050204" pitchFamily="34" charset="0"/>
              </a:rPr>
              <a:t>Attained root access through containerization exploitation</a:t>
            </a:r>
          </a:p>
        </p:txBody>
      </p:sp>
    </p:spTree>
    <p:extLst>
      <p:ext uri="{BB962C8B-B14F-4D97-AF65-F5344CB8AC3E}">
        <p14:creationId xmlns:p14="http://schemas.microsoft.com/office/powerpoint/2010/main" val="22594323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6">
                                            <p:txEl>
                                              <p:pRg st="0" end="0"/>
                                            </p:txEl>
                                          </p:spTgt>
                                        </p:tgtEl>
                                        <p:attrNameLst>
                                          <p:attrName>style.visibility</p:attrName>
                                        </p:attrNameLst>
                                      </p:cBhvr>
                                      <p:to>
                                        <p:strVal val="visible"/>
                                      </p:to>
                                    </p:set>
                                    <p:animEffect transition="in" filter="randombar(horizontal)">
                                      <p:cBhvr>
                                        <p:cTn id="12" dur="500"/>
                                        <p:tgtEl>
                                          <p:spTgt spid="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animEffect transition="in" filter="randombar(horizontal)">
                                      <p:cBhvr>
                                        <p:cTn id="17" dur="500"/>
                                        <p:tgtEl>
                                          <p:spTgt spid="6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6">
                                            <p:txEl>
                                              <p:pRg st="2" end="2"/>
                                            </p:txEl>
                                          </p:spTgt>
                                        </p:tgtEl>
                                        <p:attrNameLst>
                                          <p:attrName>style.visibility</p:attrName>
                                        </p:attrNameLst>
                                      </p:cBhvr>
                                      <p:to>
                                        <p:strVal val="visible"/>
                                      </p:to>
                                    </p:set>
                                    <p:animEffect transition="in" filter="randombar(horizontal)">
                                      <p:cBhvr>
                                        <p:cTn id="22" dur="500"/>
                                        <p:tgtEl>
                                          <p:spTgt spid="6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6">
                                            <p:txEl>
                                              <p:pRg st="3" end="3"/>
                                            </p:txEl>
                                          </p:spTgt>
                                        </p:tgtEl>
                                        <p:attrNameLst>
                                          <p:attrName>style.visibility</p:attrName>
                                        </p:attrNameLst>
                                      </p:cBhvr>
                                      <p:to>
                                        <p:strVal val="visible"/>
                                      </p:to>
                                    </p:set>
                                    <p:animEffect transition="in" filter="randombar(horizontal)">
                                      <p:cBhvr>
                                        <p:cTn id="27" dur="500"/>
                                        <p:tgtEl>
                                          <p:spTgt spid="6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6">
                                            <p:txEl>
                                              <p:pRg st="4" end="4"/>
                                            </p:txEl>
                                          </p:spTgt>
                                        </p:tgtEl>
                                        <p:attrNameLst>
                                          <p:attrName>style.visibility</p:attrName>
                                        </p:attrNameLst>
                                      </p:cBhvr>
                                      <p:to>
                                        <p:strVal val="visible"/>
                                      </p:to>
                                    </p:set>
                                    <p:animEffect transition="in" filter="randombar(horizontal)">
                                      <p:cBhvr>
                                        <p:cTn id="32" dur="500"/>
                                        <p:tgtEl>
                                          <p:spTgt spid="6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66">
                                            <p:txEl>
                                              <p:pRg st="5" end="5"/>
                                            </p:txEl>
                                          </p:spTgt>
                                        </p:tgtEl>
                                        <p:attrNameLst>
                                          <p:attrName>style.visibility</p:attrName>
                                        </p:attrNameLst>
                                      </p:cBhvr>
                                      <p:to>
                                        <p:strVal val="visible"/>
                                      </p:to>
                                    </p:set>
                                    <p:animEffect transition="in" filter="randombar(horizontal)">
                                      <p:cBhvr>
                                        <p:cTn id="37" dur="500"/>
                                        <p:tgtEl>
                                          <p:spTgt spid="6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6">
                                            <p:txEl>
                                              <p:pRg st="6" end="6"/>
                                            </p:txEl>
                                          </p:spTgt>
                                        </p:tgtEl>
                                        <p:attrNameLst>
                                          <p:attrName>style.visibility</p:attrName>
                                        </p:attrNameLst>
                                      </p:cBhvr>
                                      <p:to>
                                        <p:strVal val="visible"/>
                                      </p:to>
                                    </p:set>
                                    <p:animEffect transition="in" filter="randombar(horizontal)">
                                      <p:cBhvr>
                                        <p:cTn id="42" dur="500"/>
                                        <p:tgtEl>
                                          <p:spTgt spid="6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6">
                                            <p:txEl>
                                              <p:pRg st="7" end="7"/>
                                            </p:txEl>
                                          </p:spTgt>
                                        </p:tgtEl>
                                        <p:attrNameLst>
                                          <p:attrName>style.visibility</p:attrName>
                                        </p:attrNameLst>
                                      </p:cBhvr>
                                      <p:to>
                                        <p:strVal val="visible"/>
                                      </p:to>
                                    </p:set>
                                    <p:animEffect transition="in" filter="randombar(horizontal)">
                                      <p:cBhvr>
                                        <p:cTn id="47" dur="500"/>
                                        <p:tgtEl>
                                          <p:spTgt spid="66">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66">
                                            <p:txEl>
                                              <p:pRg st="8" end="8"/>
                                            </p:txEl>
                                          </p:spTgt>
                                        </p:tgtEl>
                                        <p:attrNameLst>
                                          <p:attrName>style.visibility</p:attrName>
                                        </p:attrNameLst>
                                      </p:cBhvr>
                                      <p:to>
                                        <p:strVal val="visible"/>
                                      </p:to>
                                    </p:set>
                                    <p:animEffect transition="in" filter="randombar(horizontal)">
                                      <p:cBhvr>
                                        <p:cTn id="52" dur="500"/>
                                        <p:tgtEl>
                                          <p:spTgt spid="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F341F-8DCC-1D0B-5B80-85F84D5150AE}"/>
              </a:ext>
            </a:extLst>
          </p:cNvPr>
          <p:cNvPicPr>
            <a:picLocks noChangeAspect="1"/>
          </p:cNvPicPr>
          <p:nvPr/>
        </p:nvPicPr>
        <p:blipFill rotWithShape="1">
          <a:blip r:embed="rId4">
            <a:alphaModFix amt="25000"/>
          </a:blip>
          <a:srcRect t="14734" b="14734"/>
          <a:stretch/>
        </p:blipFill>
        <p:spPr>
          <a:xfrm>
            <a:off x="20" y="10"/>
            <a:ext cx="1219198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98313" y="609600"/>
            <a:ext cx="7887320" cy="899161"/>
          </a:xfrm>
        </p:spPr>
        <p:txBody>
          <a:bodyPr>
            <a:normAutofit/>
          </a:bodyPr>
          <a:lstStyle/>
          <a:p>
            <a:r>
              <a:rPr lang="en-US" dirty="0">
                <a:latin typeface="Impact" panose="020B0806030902050204" pitchFamily="34" charset="0"/>
                <a:cs typeface="Biome" panose="020B0502040204020203" pitchFamily="34" charset="0"/>
              </a:rPr>
              <a:t>Mitigations</a:t>
            </a:r>
            <a:r>
              <a:rPr lang="en-US" dirty="0">
                <a:latin typeface="Biome" panose="020B0502040204020203" pitchFamily="34" charset="0"/>
                <a:cs typeface="Biome" panose="020B0502040204020203" pitchFamily="34" charset="0"/>
              </a:rPr>
              <a:t>	</a:t>
            </a:r>
          </a:p>
        </p:txBody>
      </p:sp>
      <p:sp>
        <p:nvSpPr>
          <p:cNvPr id="31"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98312" y="1508761"/>
            <a:ext cx="8485614" cy="5066700"/>
          </a:xfrm>
        </p:spPr>
        <p:txBody>
          <a:bodyPr anchor="ctr">
            <a:noAutofit/>
          </a:bodyPr>
          <a:lstStyle/>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Directory Enumeration</a:t>
            </a:r>
            <a:r>
              <a:rPr lang="en-US" sz="1400" dirty="0">
                <a:latin typeface="Impact" panose="020B0806030902050204" pitchFamily="34" charset="0"/>
                <a:cs typeface="Biome Light" panose="020B0502040204020203" pitchFamily="34" charset="0"/>
              </a:rPr>
              <a:t>: Implement directory listing restrictions and access controls on the web server to prevent unauthorized enumeration of directories and files.</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HTML Exploration</a:t>
            </a:r>
            <a:r>
              <a:rPr lang="en-US" sz="1400" dirty="0">
                <a:latin typeface="Impact" panose="020B0806030902050204" pitchFamily="34" charset="0"/>
                <a:cs typeface="Biome Light" panose="020B0502040204020203" pitchFamily="34" charset="0"/>
              </a:rPr>
              <a:t>: Regularly review and sanitize HTML code to remove malicious scripts or hidden elements and implement content security policies (CSP) for controlled resource loading.</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Password Cracking</a:t>
            </a:r>
            <a:r>
              <a:rPr lang="en-US" sz="1400" dirty="0">
                <a:latin typeface="Impact" panose="020B0806030902050204" pitchFamily="34" charset="0"/>
                <a:cs typeface="Biome Light" panose="020B0502040204020203" pitchFamily="34" charset="0"/>
              </a:rPr>
              <a:t>: Enforce strong password policies and implement account lockout mechanisms to deter brute force attacks.</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Port Scanning</a:t>
            </a:r>
            <a:r>
              <a:rPr lang="en-US" sz="1400" dirty="0">
                <a:latin typeface="Impact" panose="020B0806030902050204" pitchFamily="34" charset="0"/>
                <a:cs typeface="Biome Light" panose="020B0502040204020203" pitchFamily="34" charset="0"/>
              </a:rPr>
              <a:t>: Utilize firewalls to block unauthorized access to open ports and implement intrusion detection systems (IDS) for monitoring network traffic.</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Image File Analysis</a:t>
            </a:r>
            <a:r>
              <a:rPr lang="en-US" sz="1400" dirty="0">
                <a:latin typeface="Impact" panose="020B0806030902050204" pitchFamily="34" charset="0"/>
                <a:cs typeface="Biome Light" panose="020B0502040204020203" pitchFamily="34" charset="0"/>
              </a:rPr>
              <a:t>: Restrict file upload permissions, validate uploaded files, and use steganalysis tools to detect hidden information in images.</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Port Knocking</a:t>
            </a:r>
            <a:r>
              <a:rPr lang="en-US" sz="1400" dirty="0">
                <a:latin typeface="Impact" panose="020B0806030902050204" pitchFamily="34" charset="0"/>
                <a:cs typeface="Biome Light" panose="020B0502040204020203" pitchFamily="34" charset="0"/>
              </a:rPr>
              <a:t>: Establish strong firewall rules and utilize port knocking techniques with encryption and authentication to control port access.</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Secure Remote Access</a:t>
            </a:r>
            <a:r>
              <a:rPr lang="en-US" sz="1400" dirty="0">
                <a:latin typeface="Impact" panose="020B0806030902050204" pitchFamily="34" charset="0"/>
                <a:cs typeface="Biome Light" panose="020B0502040204020203" pitchFamily="34" charset="0"/>
              </a:rPr>
              <a:t>: Enforce strong authentication methods, such as public key and multi-factor authentication (MFA), and regularly update SSH server software.</a:t>
            </a:r>
          </a:p>
          <a:p>
            <a:pPr lvl="0">
              <a:buFont typeface="Wingdings" panose="05000000000000000000" pitchFamily="2" charset="2"/>
              <a:buChar char="v"/>
            </a:pPr>
            <a:r>
              <a:rPr lang="en-US" sz="1400" u="sng" dirty="0">
                <a:latin typeface="Impact" panose="020B0806030902050204" pitchFamily="34" charset="0"/>
                <a:cs typeface="Biome Light" panose="020B0502040204020203" pitchFamily="34" charset="0"/>
              </a:rPr>
              <a:t>Containerization Security</a:t>
            </a:r>
            <a:r>
              <a:rPr lang="en-US" sz="1400" dirty="0">
                <a:latin typeface="Impact" panose="020B0806030902050204" pitchFamily="34" charset="0"/>
                <a:cs typeface="Biome Light" panose="020B0502040204020203" pitchFamily="34" charset="0"/>
              </a:rPr>
              <a:t>: Maintain updated containerization tools and host systems and enforce proper network segmentation to prevent lateral movement within containerized environments.</a:t>
            </a:r>
          </a:p>
        </p:txBody>
      </p:sp>
    </p:spTree>
    <p:extLst>
      <p:ext uri="{BB962C8B-B14F-4D97-AF65-F5344CB8AC3E}">
        <p14:creationId xmlns:p14="http://schemas.microsoft.com/office/powerpoint/2010/main" val="77229248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7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60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7" dur="7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60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randombar(horizontal)">
                                      <p:cBhvr>
                                        <p:cTn id="22" dur="7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60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randombar(horizontal)">
                                      <p:cBhvr>
                                        <p:cTn id="27" dur="700"/>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600"/>
                                  </p:stCondLst>
                                  <p:childTnLst>
                                    <p:set>
                                      <p:cBhvr>
                                        <p:cTn id="31" dur="1" fill="hold">
                                          <p:stCondLst>
                                            <p:cond delay="0"/>
                                          </p:stCondLst>
                                        </p:cTn>
                                        <p:tgtEl>
                                          <p:spTgt spid="31">
                                            <p:txEl>
                                              <p:pRg st="3" end="3"/>
                                            </p:txEl>
                                          </p:spTgt>
                                        </p:tgtEl>
                                        <p:attrNameLst>
                                          <p:attrName>style.visibility</p:attrName>
                                        </p:attrNameLst>
                                      </p:cBhvr>
                                      <p:to>
                                        <p:strVal val="visible"/>
                                      </p:to>
                                    </p:set>
                                    <p:animEffect transition="in" filter="randombar(horizontal)">
                                      <p:cBhvr>
                                        <p:cTn id="32" dur="700"/>
                                        <p:tgtEl>
                                          <p:spTgt spid="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600"/>
                                  </p:stCondLst>
                                  <p:childTnLst>
                                    <p:set>
                                      <p:cBhvr>
                                        <p:cTn id="36" dur="1" fill="hold">
                                          <p:stCondLst>
                                            <p:cond delay="0"/>
                                          </p:stCondLst>
                                        </p:cTn>
                                        <p:tgtEl>
                                          <p:spTgt spid="31">
                                            <p:txEl>
                                              <p:pRg st="4" end="4"/>
                                            </p:txEl>
                                          </p:spTgt>
                                        </p:tgtEl>
                                        <p:attrNameLst>
                                          <p:attrName>style.visibility</p:attrName>
                                        </p:attrNameLst>
                                      </p:cBhvr>
                                      <p:to>
                                        <p:strVal val="visible"/>
                                      </p:to>
                                    </p:set>
                                    <p:animEffect transition="in" filter="randombar(horizontal)">
                                      <p:cBhvr>
                                        <p:cTn id="37" dur="700"/>
                                        <p:tgtEl>
                                          <p:spTgt spid="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600"/>
                                  </p:stCondLst>
                                  <p:childTnLst>
                                    <p:set>
                                      <p:cBhvr>
                                        <p:cTn id="41" dur="1" fill="hold">
                                          <p:stCondLst>
                                            <p:cond delay="0"/>
                                          </p:stCondLst>
                                        </p:cTn>
                                        <p:tgtEl>
                                          <p:spTgt spid="31">
                                            <p:txEl>
                                              <p:pRg st="5" end="5"/>
                                            </p:txEl>
                                          </p:spTgt>
                                        </p:tgtEl>
                                        <p:attrNameLst>
                                          <p:attrName>style.visibility</p:attrName>
                                        </p:attrNameLst>
                                      </p:cBhvr>
                                      <p:to>
                                        <p:strVal val="visible"/>
                                      </p:to>
                                    </p:set>
                                    <p:animEffect transition="in" filter="randombar(horizontal)">
                                      <p:cBhvr>
                                        <p:cTn id="42" dur="700"/>
                                        <p:tgtEl>
                                          <p:spTgt spid="3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600"/>
                                  </p:stCondLst>
                                  <p:childTnLst>
                                    <p:set>
                                      <p:cBhvr>
                                        <p:cTn id="46" dur="1" fill="hold">
                                          <p:stCondLst>
                                            <p:cond delay="0"/>
                                          </p:stCondLst>
                                        </p:cTn>
                                        <p:tgtEl>
                                          <p:spTgt spid="31">
                                            <p:txEl>
                                              <p:pRg st="6" end="6"/>
                                            </p:txEl>
                                          </p:spTgt>
                                        </p:tgtEl>
                                        <p:attrNameLst>
                                          <p:attrName>style.visibility</p:attrName>
                                        </p:attrNameLst>
                                      </p:cBhvr>
                                      <p:to>
                                        <p:strVal val="visible"/>
                                      </p:to>
                                    </p:set>
                                    <p:animEffect transition="in" filter="randombar(horizontal)">
                                      <p:cBhvr>
                                        <p:cTn id="47" dur="700"/>
                                        <p:tgtEl>
                                          <p:spTgt spid="3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600"/>
                                  </p:stCondLst>
                                  <p:childTnLst>
                                    <p:set>
                                      <p:cBhvr>
                                        <p:cTn id="51" dur="1" fill="hold">
                                          <p:stCondLst>
                                            <p:cond delay="0"/>
                                          </p:stCondLst>
                                        </p:cTn>
                                        <p:tgtEl>
                                          <p:spTgt spid="31">
                                            <p:txEl>
                                              <p:pRg st="7" end="7"/>
                                            </p:txEl>
                                          </p:spTgt>
                                        </p:tgtEl>
                                        <p:attrNameLst>
                                          <p:attrName>style.visibility</p:attrName>
                                        </p:attrNameLst>
                                      </p:cBhvr>
                                      <p:to>
                                        <p:strVal val="visible"/>
                                      </p:to>
                                    </p:set>
                                    <p:animEffect transition="in" filter="randombar(horizontal)">
                                      <p:cBhvr>
                                        <p:cTn id="52" dur="7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0" y="4243997"/>
            <a:ext cx="12192000" cy="1059644"/>
          </a:xfrm>
        </p:spPr>
        <p:txBody>
          <a:bodyPr vert="horz" lIns="91440" tIns="45720" rIns="91440" bIns="45720" rtlCol="0" anchor="b">
            <a:normAutofit/>
          </a:bodyPr>
          <a:lstStyle/>
          <a:p>
            <a:r>
              <a:rPr lang="en-US" sz="4800" dirty="0">
                <a:latin typeface="Impact" panose="020B0806030902050204" pitchFamily="34" charset="0"/>
              </a:rPr>
              <a:t>Hackable III Q &amp; A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461505" y="5907024"/>
            <a:ext cx="4578096" cy="853879"/>
          </a:xfrm>
        </p:spPr>
        <p:txBody>
          <a:bodyPr vert="horz" lIns="91440" tIns="45720" rIns="91440" bIns="45720" rtlCol="0" anchor="b">
            <a:normAutofit fontScale="85000" lnSpcReduction="20000"/>
          </a:bodyPr>
          <a:lstStyle/>
          <a:p>
            <a:pPr marL="0" indent="0" algn="r">
              <a:lnSpc>
                <a:spcPct val="100000"/>
              </a:lnSpc>
              <a:buNone/>
            </a:pPr>
            <a:endParaRPr lang="en-US" sz="2000" dirty="0">
              <a:solidFill>
                <a:schemeClr val="tx1"/>
              </a:solidFill>
              <a:latin typeface="Impact" panose="020B0806030902050204" pitchFamily="34" charset="0"/>
            </a:endParaRPr>
          </a:p>
          <a:p>
            <a:pPr marL="0" indent="0" algn="r">
              <a:lnSpc>
                <a:spcPct val="100000"/>
              </a:lnSpc>
              <a:buNone/>
            </a:pPr>
            <a:r>
              <a:rPr lang="en-US" sz="2000" dirty="0">
                <a:solidFill>
                  <a:schemeClr val="tx1"/>
                </a:solidFill>
                <a:latin typeface="Impact" panose="020B0806030902050204" pitchFamily="34" charset="0"/>
              </a:rPr>
              <a:t>…But  Before We Go,  We Have a Final Slide!</a:t>
            </a:r>
            <a:br>
              <a:rPr lang="en-US" sz="1700" dirty="0">
                <a:solidFill>
                  <a:schemeClr val="tx1"/>
                </a:solidFill>
              </a:rPr>
            </a:br>
            <a:endParaRPr lang="en-US" sz="1700" dirty="0">
              <a:solidFill>
                <a:schemeClr val="tx1"/>
              </a:solidFill>
            </a:endParaRPr>
          </a:p>
        </p:txBody>
      </p:sp>
      <p:pic>
        <p:nvPicPr>
          <p:cNvPr id="31" name="Picture 30">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4376928" y="559759"/>
            <a:ext cx="3438144" cy="3438144"/>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t="24969" b="24968"/>
          <a:stretch/>
        </p:blipFill>
        <p:spPr>
          <a:xfrm>
            <a:off x="4487334" y="1373948"/>
            <a:ext cx="3217333" cy="1809766"/>
          </a:xfrm>
          <a:prstGeom prst="rect">
            <a:avLst/>
          </a:prstGeom>
        </p:spPr>
      </p:pic>
      <p:sp>
        <p:nvSpPr>
          <p:cNvPr id="4" name="Content Placeholder 2">
            <a:extLst>
              <a:ext uri="{FF2B5EF4-FFF2-40B4-BE49-F238E27FC236}">
                <a16:creationId xmlns:a16="http://schemas.microsoft.com/office/drawing/2014/main" id="{7D544DA8-576D-99B1-0A41-05A7F10BD948}"/>
              </a:ext>
            </a:extLst>
          </p:cNvPr>
          <p:cNvSpPr txBox="1">
            <a:spLocks/>
          </p:cNvSpPr>
          <p:nvPr/>
        </p:nvSpPr>
        <p:spPr>
          <a:xfrm>
            <a:off x="152400" y="5456040"/>
            <a:ext cx="12192000" cy="652432"/>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lnSpc>
                <a:spcPct val="100000"/>
              </a:lnSpc>
              <a:buFont typeface="Wingdings 2" charset="2"/>
              <a:buNone/>
            </a:pPr>
            <a:r>
              <a:rPr lang="en-US" sz="2400" dirty="0">
                <a:solidFill>
                  <a:schemeClr val="tx1"/>
                </a:solidFill>
                <a:latin typeface="Impact" panose="020B0806030902050204" pitchFamily="34" charset="0"/>
              </a:rPr>
              <a:t>Did you Enjoy the presentation?</a:t>
            </a:r>
            <a:br>
              <a:rPr lang="en-US" sz="1700" dirty="0">
                <a:solidFill>
                  <a:schemeClr val="tx1"/>
                </a:solidFill>
              </a:rPr>
            </a:br>
            <a:endParaRPr lang="en-US" sz="1700" dirty="0">
              <a:solidFill>
                <a:schemeClr val="tx1"/>
              </a:solidFill>
            </a:endParaRPr>
          </a:p>
        </p:txBody>
      </p:sp>
    </p:spTree>
    <p:extLst>
      <p:ext uri="{BB962C8B-B14F-4D97-AF65-F5344CB8AC3E}">
        <p14:creationId xmlns:p14="http://schemas.microsoft.com/office/powerpoint/2010/main" val="2615143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50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17" dur="10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character holding a microphone&#10;&#10;Description automatically generated">
            <a:extLst>
              <a:ext uri="{FF2B5EF4-FFF2-40B4-BE49-F238E27FC236}">
                <a16:creationId xmlns:a16="http://schemas.microsoft.com/office/drawing/2014/main" id="{6EFA23B4-C6DF-758F-C47B-736A7930A1AE}"/>
              </a:ext>
            </a:extLst>
          </p:cNvPr>
          <p:cNvPicPr>
            <a:picLocks noChangeAspect="1"/>
          </p:cNvPicPr>
          <p:nvPr/>
        </p:nvPicPr>
        <p:blipFill rotWithShape="1">
          <a:blip r:embed="rId5"/>
          <a:srcRect l="2729" r="8382"/>
          <a:stretch/>
        </p:blipFill>
        <p:spPr>
          <a:xfrm>
            <a:off x="-8622" y="10"/>
            <a:ext cx="6096000" cy="6857990"/>
          </a:xfrm>
          <a:prstGeom prst="rect">
            <a:avLst/>
          </a:prstGeom>
        </p:spPr>
      </p:pic>
      <p:pic>
        <p:nvPicPr>
          <p:cNvPr id="58" name="Picture 5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678202" y="609600"/>
            <a:ext cx="5075433" cy="970450"/>
          </a:xfrm>
        </p:spPr>
        <p:txBody>
          <a:bodyPr anchor="b">
            <a:normAutofit/>
          </a:bodyPr>
          <a:lstStyle/>
          <a:p>
            <a:pPr algn="l"/>
            <a:r>
              <a:rPr lang="en-US" sz="3200" b="1" dirty="0"/>
              <a:t>A Heartfelt Thank You!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678202" y="1732449"/>
            <a:ext cx="5075433" cy="4515951"/>
          </a:xfrm>
        </p:spPr>
        <p:txBody>
          <a:bodyPr anchor="t">
            <a:normAutofit fontScale="92500"/>
          </a:bodyPr>
          <a:lstStyle/>
          <a:p>
            <a:pPr marL="36900" indent="0">
              <a:lnSpc>
                <a:spcPct val="100000"/>
              </a:lnSpc>
              <a:buNone/>
            </a:pPr>
            <a:r>
              <a:rPr lang="en-US" sz="1700" b="1" i="1" dirty="0">
                <a:latin typeface="+mj-lt"/>
                <a:cs typeface="Dreaming Outloud Script Pro" panose="020F0502020204030204" pitchFamily="66" charset="0"/>
              </a:rPr>
              <a:t>To our dedicated Teacher and TA’s,</a:t>
            </a:r>
          </a:p>
          <a:p>
            <a:pPr marL="36900" indent="0">
              <a:lnSpc>
                <a:spcPct val="100000"/>
              </a:lnSpc>
              <a:buNone/>
            </a:pPr>
            <a:r>
              <a:rPr lang="en-US" sz="1500" b="1" dirty="0">
                <a:latin typeface="+mj-lt"/>
                <a:cs typeface="Dreaming Outloud Script Pro" panose="020F0502020204030204" pitchFamily="66" charset="0"/>
              </a:rPr>
              <a:t>Your unwavering support and dedication throughout the six-month course have been nothing short of extraordinary. You’ve not only been our guides in this educational journey but also our mentors, friends, and inspirations.</a:t>
            </a:r>
          </a:p>
          <a:p>
            <a:pPr marL="36900" indent="0">
              <a:lnSpc>
                <a:spcPct val="100000"/>
              </a:lnSpc>
              <a:buNone/>
            </a:pPr>
            <a:r>
              <a:rPr lang="en-US" sz="1500" b="1" dirty="0">
                <a:latin typeface="+mj-lt"/>
                <a:cs typeface="Dreaming Outloud Script Pro" panose="020F0502020204030204" pitchFamily="66" charset="0"/>
              </a:rPr>
              <a:t>The knowledge you’ve imparted and the wisdom you’ve shared have transformed this course into a memorable adventure. The fun, laughter, and camaraderie we’ve shared will forever be etched in our hearts.</a:t>
            </a:r>
          </a:p>
          <a:p>
            <a:pPr marL="36900" indent="0">
              <a:lnSpc>
                <a:spcPct val="100000"/>
              </a:lnSpc>
              <a:buNone/>
            </a:pPr>
            <a:r>
              <a:rPr lang="en-US" sz="1500" b="1" dirty="0">
                <a:latin typeface="+mj-lt"/>
                <a:cs typeface="Dreaming Outloud Script Pro" panose="020F0502020204030204" pitchFamily="66" charset="0"/>
              </a:rPr>
              <a:t>As we conclude this chapter, we want to express our deepest gratitude for everything you’ve done. We will miss your guidance, your patience, and your infectious enthusiasm for learning.</a:t>
            </a:r>
          </a:p>
          <a:p>
            <a:pPr marL="36900" indent="0">
              <a:lnSpc>
                <a:spcPct val="100000"/>
              </a:lnSpc>
              <a:buNone/>
            </a:pPr>
            <a:r>
              <a:rPr lang="en-US" sz="1500" b="1" dirty="0">
                <a:latin typeface="+mj-lt"/>
                <a:cs typeface="Dreaming Outloud Script Pro" panose="020F0502020204030204" pitchFamily="66" charset="0"/>
              </a:rPr>
              <a:t>While we may be parting ways for now, we look forward to the day we cross paths again. Until then, please remember the difference you’ve made in our lives and the fond memories we’ve created together.</a:t>
            </a:r>
          </a:p>
          <a:p>
            <a:pPr marL="36900" indent="0">
              <a:lnSpc>
                <a:spcPct val="100000"/>
              </a:lnSpc>
              <a:buNone/>
            </a:pPr>
            <a:r>
              <a:rPr lang="en-US" sz="1700" b="1" i="1" dirty="0">
                <a:latin typeface="+mj-lt"/>
                <a:cs typeface="Dreaming Outloud Script Pro" panose="020F0502020204030204" pitchFamily="66" charset="0"/>
              </a:rPr>
              <a:t>From the bottom of our hearts, thank you!</a:t>
            </a:r>
            <a:br>
              <a:rPr lang="en-US" sz="900" i="1" dirty="0">
                <a:latin typeface="Mystical Woods Rough Script" panose="020F0502020204030204" pitchFamily="2" charset="0"/>
              </a:rPr>
            </a:br>
            <a:endParaRPr lang="en-US" sz="900" i="1" dirty="0">
              <a:latin typeface="Mystical Woods Rough Script" panose="020F0502020204030204" pitchFamily="2" charset="0"/>
            </a:endParaRPr>
          </a:p>
        </p:txBody>
      </p:sp>
    </p:spTree>
    <p:extLst>
      <p:ext uri="{BB962C8B-B14F-4D97-AF65-F5344CB8AC3E}">
        <p14:creationId xmlns:p14="http://schemas.microsoft.com/office/powerpoint/2010/main" val="3286787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curtains"/>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Quadratic collection</Template>
  <TotalTime>795</TotalTime>
  <Words>852</Words>
  <Application>Microsoft Office PowerPoint</Application>
  <PresentationFormat>Widescreen</PresentationFormat>
  <Paragraphs>62</Paragraphs>
  <Slides>9</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Biome</vt:lpstr>
      <vt:lpstr>Calibri</vt:lpstr>
      <vt:lpstr>Goudy Old Style</vt:lpstr>
      <vt:lpstr>Impact</vt:lpstr>
      <vt:lpstr>Mystical Woods Rough Script</vt:lpstr>
      <vt:lpstr>Wingdings</vt:lpstr>
      <vt:lpstr>Wingdings 2</vt:lpstr>
      <vt:lpstr>SlateVTI</vt:lpstr>
      <vt:lpstr>BootCon: Hackable III</vt:lpstr>
      <vt:lpstr>Table of Contents    </vt:lpstr>
      <vt:lpstr>Technical Background </vt:lpstr>
      <vt:lpstr>Hackable III Preview</vt:lpstr>
      <vt:lpstr>PowerPoint Presentation</vt:lpstr>
      <vt:lpstr>Hackable III Recap  </vt:lpstr>
      <vt:lpstr>Mitigations </vt:lpstr>
      <vt:lpstr>Hackable III Q &amp; A </vt:lpstr>
      <vt:lpstr>A Heartfelt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BootCon: Hackable III</dc:title>
  <dc:creator>Emyrca Feliciano</dc:creator>
  <cp:lastModifiedBy>Emyrca Feliciano</cp:lastModifiedBy>
  <cp:revision>4</cp:revision>
  <dcterms:created xsi:type="dcterms:W3CDTF">2024-05-09T10:25:28Z</dcterms:created>
  <dcterms:modified xsi:type="dcterms:W3CDTF">2024-05-20T05:48:00Z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